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96" r:id="rId3"/>
    <p:sldId id="268" r:id="rId4"/>
    <p:sldId id="273" r:id="rId5"/>
    <p:sldId id="274" r:id="rId6"/>
    <p:sldId id="295" r:id="rId7"/>
    <p:sldId id="289" r:id="rId8"/>
    <p:sldId id="297" r:id="rId9"/>
    <p:sldId id="292" r:id="rId10"/>
    <p:sldId id="293" r:id="rId11"/>
    <p:sldId id="29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1E3"/>
    <a:srgbClr val="FF9933"/>
    <a:srgbClr val="00CC00"/>
    <a:srgbClr val="F19E65"/>
    <a:srgbClr val="CC00CC"/>
    <a:srgbClr val="2515F7"/>
    <a:srgbClr val="0000FF"/>
    <a:srgbClr val="1691F6"/>
    <a:srgbClr val="4F42F8"/>
    <a:srgbClr val="130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F6A789-AF4A-43C5-A6E6-AEC9C6B3C15A}" v="1" dt="2022-10-14T10:35:11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0704" autoAdjust="0"/>
  </p:normalViewPr>
  <p:slideViewPr>
    <p:cSldViewPr snapToGrid="0">
      <p:cViewPr varScale="1">
        <p:scale>
          <a:sx n="147" d="100"/>
          <a:sy n="147" d="100"/>
        </p:scale>
        <p:origin x="372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Melandri" userId="cf67a1d9e3a61d85" providerId="LiveId" clId="{3F0A72C0-F4B9-4B67-8F9A-711A26368799}"/>
    <pc:docChg chg="custSel addSld modSld">
      <pc:chgData name="Giovanni Melandri" userId="cf67a1d9e3a61d85" providerId="LiveId" clId="{3F0A72C0-F4B9-4B67-8F9A-711A26368799}" dt="2022-09-07T09:51:47.653" v="62" actId="1038"/>
      <pc:docMkLst>
        <pc:docMk/>
      </pc:docMkLst>
      <pc:sldChg chg="delSp mod delAnim">
        <pc:chgData name="Giovanni Melandri" userId="cf67a1d9e3a61d85" providerId="LiveId" clId="{3F0A72C0-F4B9-4B67-8F9A-711A26368799}" dt="2022-09-07T09:51:04.709" v="1" actId="478"/>
        <pc:sldMkLst>
          <pc:docMk/>
          <pc:sldMk cId="2384227647" sldId="260"/>
        </pc:sldMkLst>
        <pc:grpChg chg="del">
          <ac:chgData name="Giovanni Melandri" userId="cf67a1d9e3a61d85" providerId="LiveId" clId="{3F0A72C0-F4B9-4B67-8F9A-711A26368799}" dt="2022-09-07T09:51:04.709" v="1" actId="478"/>
          <ac:grpSpMkLst>
            <pc:docMk/>
            <pc:sldMk cId="2384227647" sldId="260"/>
            <ac:grpSpMk id="19" creationId="{975D26E6-16E3-415B-958A-374AADD50BF8}"/>
          </ac:grpSpMkLst>
        </pc:grpChg>
      </pc:sldChg>
      <pc:sldChg chg="modSp mod modAnim">
        <pc:chgData name="Giovanni Melandri" userId="cf67a1d9e3a61d85" providerId="LiveId" clId="{3F0A72C0-F4B9-4B67-8F9A-711A26368799}" dt="2022-09-07T09:51:47.653" v="62" actId="1038"/>
        <pc:sldMkLst>
          <pc:docMk/>
          <pc:sldMk cId="4082962579" sldId="295"/>
        </pc:sldMkLst>
        <pc:grpChg chg="mod">
          <ac:chgData name="Giovanni Melandri" userId="cf67a1d9e3a61d85" providerId="LiveId" clId="{3F0A72C0-F4B9-4B67-8F9A-711A26368799}" dt="2022-09-07T09:51:47.653" v="62" actId="1038"/>
          <ac:grpSpMkLst>
            <pc:docMk/>
            <pc:sldMk cId="4082962579" sldId="295"/>
            <ac:grpSpMk id="31" creationId="{AE720490-09D4-450D-AEA9-17923E4C0E0D}"/>
          </ac:grpSpMkLst>
        </pc:grpChg>
      </pc:sldChg>
      <pc:sldChg chg="add setBg">
        <pc:chgData name="Giovanni Melandri" userId="cf67a1d9e3a61d85" providerId="LiveId" clId="{3F0A72C0-F4B9-4B67-8F9A-711A26368799}" dt="2022-09-07T09:51:00.668" v="0"/>
        <pc:sldMkLst>
          <pc:docMk/>
          <pc:sldMk cId="4272924906" sldId="296"/>
        </pc:sldMkLst>
      </pc:sldChg>
    </pc:docChg>
  </pc:docChgLst>
  <pc:docChgLst>
    <pc:chgData name="Giovanni Melandri" userId="cf67a1d9e3a61d85" providerId="LiveId" clId="{62F6A789-AF4A-43C5-A6E6-AEC9C6B3C15A}"/>
    <pc:docChg chg="custSel addSld modSld">
      <pc:chgData name="Giovanni Melandri" userId="cf67a1d9e3a61d85" providerId="LiveId" clId="{62F6A789-AF4A-43C5-A6E6-AEC9C6B3C15A}" dt="2022-10-14T10:37:47.439" v="94" actId="1038"/>
      <pc:docMkLst>
        <pc:docMk/>
      </pc:docMkLst>
      <pc:sldChg chg="addSp delSp modSp add mod">
        <pc:chgData name="Giovanni Melandri" userId="cf67a1d9e3a61d85" providerId="LiveId" clId="{62F6A789-AF4A-43C5-A6E6-AEC9C6B3C15A}" dt="2022-10-14T10:37:47.439" v="94" actId="1038"/>
        <pc:sldMkLst>
          <pc:docMk/>
          <pc:sldMk cId="2127115416" sldId="297"/>
        </pc:sldMkLst>
        <pc:spChg chg="mod">
          <ac:chgData name="Giovanni Melandri" userId="cf67a1d9e3a61d85" providerId="LiveId" clId="{62F6A789-AF4A-43C5-A6E6-AEC9C6B3C15A}" dt="2022-10-14T10:37:47.439" v="94" actId="1038"/>
          <ac:spMkLst>
            <pc:docMk/>
            <pc:sldMk cId="2127115416" sldId="297"/>
            <ac:spMk id="7" creationId="{4B20EB59-4D54-404B-844D-2AF52EBC1287}"/>
          </ac:spMkLst>
        </pc:spChg>
        <pc:spChg chg="mod">
          <ac:chgData name="Giovanni Melandri" userId="cf67a1d9e3a61d85" providerId="LiveId" clId="{62F6A789-AF4A-43C5-A6E6-AEC9C6B3C15A}" dt="2022-10-14T10:37:29.618" v="63" actId="1038"/>
          <ac:spMkLst>
            <pc:docMk/>
            <pc:sldMk cId="2127115416" sldId="297"/>
            <ac:spMk id="9" creationId="{44D042D2-BFF0-494A-A135-8AAFCC9D5377}"/>
          </ac:spMkLst>
        </pc:spChg>
        <pc:spChg chg="mod">
          <ac:chgData name="Giovanni Melandri" userId="cf67a1d9e3a61d85" providerId="LiveId" clId="{62F6A789-AF4A-43C5-A6E6-AEC9C6B3C15A}" dt="2022-10-14T10:35:18.232" v="2" actId="20577"/>
          <ac:spMkLst>
            <pc:docMk/>
            <pc:sldMk cId="2127115416" sldId="297"/>
            <ac:spMk id="11" creationId="{10E64586-9A16-4F8F-B17A-3A435BB9149B}"/>
          </ac:spMkLst>
        </pc:spChg>
        <pc:spChg chg="del">
          <ac:chgData name="Giovanni Melandri" userId="cf67a1d9e3a61d85" providerId="LiveId" clId="{62F6A789-AF4A-43C5-A6E6-AEC9C6B3C15A}" dt="2022-10-14T10:37:02.832" v="19" actId="478"/>
          <ac:spMkLst>
            <pc:docMk/>
            <pc:sldMk cId="2127115416" sldId="297"/>
            <ac:spMk id="12" creationId="{8F2BD1C9-20C4-466C-9316-036504333323}"/>
          </ac:spMkLst>
        </pc:spChg>
        <pc:spChg chg="mod">
          <ac:chgData name="Giovanni Melandri" userId="cf67a1d9e3a61d85" providerId="LiveId" clId="{62F6A789-AF4A-43C5-A6E6-AEC9C6B3C15A}" dt="2022-10-14T10:37:17.328" v="23" actId="1076"/>
          <ac:spMkLst>
            <pc:docMk/>
            <pc:sldMk cId="2127115416" sldId="297"/>
            <ac:spMk id="13" creationId="{FF291C88-32CD-4C6A-B051-1B1931339409}"/>
          </ac:spMkLst>
        </pc:spChg>
        <pc:spChg chg="mod">
          <ac:chgData name="Giovanni Melandri" userId="cf67a1d9e3a61d85" providerId="LiveId" clId="{62F6A789-AF4A-43C5-A6E6-AEC9C6B3C15A}" dt="2022-10-14T10:37:24.496" v="24" actId="1076"/>
          <ac:spMkLst>
            <pc:docMk/>
            <pc:sldMk cId="2127115416" sldId="297"/>
            <ac:spMk id="15" creationId="{F84942C6-9928-4A22-98DE-FAA07756E866}"/>
          </ac:spMkLst>
        </pc:spChg>
        <pc:spChg chg="del">
          <ac:chgData name="Giovanni Melandri" userId="cf67a1d9e3a61d85" providerId="LiveId" clId="{62F6A789-AF4A-43C5-A6E6-AEC9C6B3C15A}" dt="2022-10-14T10:36:52.922" v="13" actId="478"/>
          <ac:spMkLst>
            <pc:docMk/>
            <pc:sldMk cId="2127115416" sldId="297"/>
            <ac:spMk id="17" creationId="{C318572B-6747-413F-B786-858FE17FFF3C}"/>
          </ac:spMkLst>
        </pc:spChg>
        <pc:spChg chg="del">
          <ac:chgData name="Giovanni Melandri" userId="cf67a1d9e3a61d85" providerId="LiveId" clId="{62F6A789-AF4A-43C5-A6E6-AEC9C6B3C15A}" dt="2022-10-14T10:36:49.452" v="10" actId="478"/>
          <ac:spMkLst>
            <pc:docMk/>
            <pc:sldMk cId="2127115416" sldId="297"/>
            <ac:spMk id="20" creationId="{9B955A35-829A-48DF-8B41-EB2BB60EB790}"/>
          </ac:spMkLst>
        </pc:spChg>
        <pc:spChg chg="del">
          <ac:chgData name="Giovanni Melandri" userId="cf67a1d9e3a61d85" providerId="LiveId" clId="{62F6A789-AF4A-43C5-A6E6-AEC9C6B3C15A}" dt="2022-10-14T10:36:44.040" v="7" actId="478"/>
          <ac:spMkLst>
            <pc:docMk/>
            <pc:sldMk cId="2127115416" sldId="297"/>
            <ac:spMk id="23" creationId="{6E792B31-7811-4662-8BAD-7BC72EBDB45E}"/>
          </ac:spMkLst>
        </pc:spChg>
        <pc:picChg chg="add mod ord">
          <ac:chgData name="Giovanni Melandri" userId="cf67a1d9e3a61d85" providerId="LiveId" clId="{62F6A789-AF4A-43C5-A6E6-AEC9C6B3C15A}" dt="2022-10-14T10:37:11.011" v="22" actId="1076"/>
          <ac:picMkLst>
            <pc:docMk/>
            <pc:sldMk cId="2127115416" sldId="297"/>
            <ac:picMk id="3" creationId="{2020A59D-232F-4E18-BF8F-0A67633A33DC}"/>
          </ac:picMkLst>
        </pc:picChg>
        <pc:picChg chg="del">
          <ac:chgData name="Giovanni Melandri" userId="cf67a1d9e3a61d85" providerId="LiveId" clId="{62F6A789-AF4A-43C5-A6E6-AEC9C6B3C15A}" dt="2022-10-14T10:36:11.717" v="3" actId="478"/>
          <ac:picMkLst>
            <pc:docMk/>
            <pc:sldMk cId="2127115416" sldId="297"/>
            <ac:picMk id="5" creationId="{1AB3F5E4-07BE-4088-BFE9-853982A410D7}"/>
          </ac:picMkLst>
        </pc:picChg>
        <pc:cxnChg chg="del">
          <ac:chgData name="Giovanni Melandri" userId="cf67a1d9e3a61d85" providerId="LiveId" clId="{62F6A789-AF4A-43C5-A6E6-AEC9C6B3C15A}" dt="2022-10-14T10:36:56.718" v="17" actId="478"/>
          <ac:cxnSpMkLst>
            <pc:docMk/>
            <pc:sldMk cId="2127115416" sldId="297"/>
            <ac:cxnSpMk id="8" creationId="{6365F82A-E290-47EE-9F1C-43BD3A677E73}"/>
          </ac:cxnSpMkLst>
        </pc:cxnChg>
        <pc:cxnChg chg="del">
          <ac:chgData name="Giovanni Melandri" userId="cf67a1d9e3a61d85" providerId="LiveId" clId="{62F6A789-AF4A-43C5-A6E6-AEC9C6B3C15A}" dt="2022-10-14T10:36:56.085" v="16" actId="478"/>
          <ac:cxnSpMkLst>
            <pc:docMk/>
            <pc:sldMk cId="2127115416" sldId="297"/>
            <ac:cxnSpMk id="10" creationId="{DD1D6F97-BB26-4196-91A2-BBA6DD40A455}"/>
          </ac:cxnSpMkLst>
        </pc:cxnChg>
        <pc:cxnChg chg="del">
          <ac:chgData name="Giovanni Melandri" userId="cf67a1d9e3a61d85" providerId="LiveId" clId="{62F6A789-AF4A-43C5-A6E6-AEC9C6B3C15A}" dt="2022-10-14T10:36:53.735" v="14" actId="478"/>
          <ac:cxnSpMkLst>
            <pc:docMk/>
            <pc:sldMk cId="2127115416" sldId="297"/>
            <ac:cxnSpMk id="14" creationId="{19FE2B92-5C2E-4804-8227-A89657581FCF}"/>
          </ac:cxnSpMkLst>
        </pc:cxnChg>
        <pc:cxnChg chg="del">
          <ac:chgData name="Giovanni Melandri" userId="cf67a1d9e3a61d85" providerId="LiveId" clId="{62F6A789-AF4A-43C5-A6E6-AEC9C6B3C15A}" dt="2022-10-14T10:36:54.834" v="15" actId="478"/>
          <ac:cxnSpMkLst>
            <pc:docMk/>
            <pc:sldMk cId="2127115416" sldId="297"/>
            <ac:cxnSpMk id="16" creationId="{A5C0BC5C-4CEB-40E9-A785-025B4579B698}"/>
          </ac:cxnSpMkLst>
        </pc:cxnChg>
        <pc:cxnChg chg="del">
          <ac:chgData name="Giovanni Melandri" userId="cf67a1d9e3a61d85" providerId="LiveId" clId="{62F6A789-AF4A-43C5-A6E6-AEC9C6B3C15A}" dt="2022-10-14T10:36:50.901" v="12" actId="478"/>
          <ac:cxnSpMkLst>
            <pc:docMk/>
            <pc:sldMk cId="2127115416" sldId="297"/>
            <ac:cxnSpMk id="18" creationId="{D7A2AD11-A31C-47F1-8172-1ACC78C7DA5F}"/>
          </ac:cxnSpMkLst>
        </pc:cxnChg>
        <pc:cxnChg chg="del">
          <ac:chgData name="Giovanni Melandri" userId="cf67a1d9e3a61d85" providerId="LiveId" clId="{62F6A789-AF4A-43C5-A6E6-AEC9C6B3C15A}" dt="2022-10-14T10:36:50.275" v="11" actId="478"/>
          <ac:cxnSpMkLst>
            <pc:docMk/>
            <pc:sldMk cId="2127115416" sldId="297"/>
            <ac:cxnSpMk id="19" creationId="{E1951840-B3A9-42E9-869A-E98AEF7E2192}"/>
          </ac:cxnSpMkLst>
        </pc:cxnChg>
        <pc:cxnChg chg="del">
          <ac:chgData name="Giovanni Melandri" userId="cf67a1d9e3a61d85" providerId="LiveId" clId="{62F6A789-AF4A-43C5-A6E6-AEC9C6B3C15A}" dt="2022-10-14T10:36:47.308" v="9" actId="478"/>
          <ac:cxnSpMkLst>
            <pc:docMk/>
            <pc:sldMk cId="2127115416" sldId="297"/>
            <ac:cxnSpMk id="21" creationId="{CF714997-707D-42F3-969A-D4C62B1BDBC6}"/>
          </ac:cxnSpMkLst>
        </pc:cxnChg>
        <pc:cxnChg chg="del">
          <ac:chgData name="Giovanni Melandri" userId="cf67a1d9e3a61d85" providerId="LiveId" clId="{62F6A789-AF4A-43C5-A6E6-AEC9C6B3C15A}" dt="2022-10-14T10:36:46.580" v="8" actId="478"/>
          <ac:cxnSpMkLst>
            <pc:docMk/>
            <pc:sldMk cId="2127115416" sldId="297"/>
            <ac:cxnSpMk id="22" creationId="{CC1A7436-5FC2-4401-A67F-40ED1799B38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4FB0A-1A3B-4A86-971F-94CCC6A71768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27403-7C6F-40D4-B184-5FF97088E03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57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PRAY indica panel: modern and traditional accessions and landraces.</a:t>
            </a:r>
          </a:p>
          <a:p>
            <a:r>
              <a:rPr lang="en-US" dirty="0"/>
              <a:t>Flowering is the most sensitive developmental stage to stress in rice (as in most of cereals) </a:t>
            </a:r>
            <a:r>
              <a:rPr lang="en-US" dirty="0">
                <a:sym typeface="Wingdings" panose="05000000000000000000" pitchFamily="2" charset="2"/>
              </a:rPr>
              <a:t> even a small water-deficit can result in a relevant yield loss. Severe drought at this stage can induce spikelet sterility and complete yield loss.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27403-7C6F-40D4-B184-5FF97088E03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52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PRAY indica panel: modern and traditional accessions and landraces.</a:t>
            </a:r>
          </a:p>
          <a:p>
            <a:r>
              <a:rPr lang="en-US" dirty="0"/>
              <a:t>Flowering is the most sensitive developmental stage to stress in rice (as in most of cereals) </a:t>
            </a:r>
            <a:r>
              <a:rPr lang="en-US" dirty="0">
                <a:sym typeface="Wingdings" panose="05000000000000000000" pitchFamily="2" charset="2"/>
              </a:rPr>
              <a:t> even a small water-deficit can result in a relevant yield loss. Severe drought at this stage can induce spikelet sterility and complete yield loss.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27403-7C6F-40D4-B184-5FF97088E03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7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27403-7C6F-40D4-B184-5FF97088E03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6629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GY con models were around 0.6 and the top-ranked predictors are highly correlated with PH differences and thus not very good biomarkers.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27403-7C6F-40D4-B184-5FF97088E03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737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F3CE32-45A1-443C-A29E-354039C91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1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EBF9-C3EF-4366-A57C-5575546C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6848D-F186-4234-A2D9-1D04E9B34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E817-C4FC-48F1-B526-45A88B014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0CC46-D31F-4761-8E46-6CD5792A0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F7040-1ABD-4DC9-881D-BF485472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63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37B8-747F-412A-8ACB-B1B1378A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26B50-003E-4107-BF06-28C4A4E17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D1ABD-238F-4989-B003-4B6F1465A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BDB0B-D5A3-4489-B064-41C4AE918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4901A-89D8-43F8-ADD6-823F393D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3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B2922E-65E1-4313-A990-9EE7C818C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20981-F615-4C30-89CB-5A02D6476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DBA07-F7C2-4C79-9C2D-1959D1264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8AEF-8F22-4B2B-B8CA-F310DF48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0B651-28A1-4045-928B-5983B0A2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65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9654-5F2D-4A76-A8B5-6284AD15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8E154-B994-41F4-9A31-8DB43C071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701C2-7F14-43F1-91F5-A4D46988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DD3E-3732-4549-B655-F842F2AC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036B6-E744-468F-82BC-2975B807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333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8D0C-ED42-4398-90FE-50BCD617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1CB55-CD75-4C11-85D0-1565219EA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7B519-EF0A-4BF6-A5CE-AB08DE0B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E7168-2735-485E-91CC-AE46EA3E6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DD244-FE5D-4936-858D-3CA2981F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36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1D5C-4C75-4142-B5E9-C0083E37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574D7-B7F2-4631-BC92-B8D13CBF0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03241-C249-414E-B481-DDA5C8E73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44969-5D66-497C-95E5-FE0A188C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704D4-9D81-466F-854B-94700A46C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5ECEA-8277-4A6E-A4FD-1A650809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27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52AC-666A-4B47-B70A-BB5900D39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833F5-B3BE-4456-BC8F-3CF6C73D7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6524C-4221-4063-B62D-D214E5B13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0AF60-76CA-4A61-B4B1-CEC7A2FEC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6246C-1755-434B-8131-EE53D7717B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921F3F-DBE2-4137-86F5-1AD7A559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92501D-11A3-42C4-AD4A-F2CD4DEA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21A61-1999-4CF8-9EAC-8579AF3F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47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8473-F061-45CA-BF3B-9CD0A5C2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73F4D-14F1-4AF5-8370-433AFE2C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B98A6-916F-411B-8C30-297F3A7B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37859-396B-4A40-9781-BD2FAA722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936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DBED2-331E-4235-96FF-D5ADB5FA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B90ED-BD5F-4E35-937F-51679A335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BEE30-503E-4BC7-AE9D-D3532AA8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20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DAD4-A4F0-4092-83F3-64BE58FA6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94AC0-9BD7-49B8-9029-48F1FAA8F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B8F56-E5B7-42FA-B2BB-E554CFFF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259F0-34EF-4206-B6ED-6022BDA9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5F4DA-5D9F-444D-A254-60F951FE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A21DC-2683-4074-B0C4-2B58C592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67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48DE-0A95-4EEC-8EC4-05CD03974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3CB76-B00D-4203-BEDA-99F94DB7AB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EBB5C-90F0-44A0-9BE0-6F3252551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A7F24-D88F-4AA2-B0C8-674362FA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0D11F-5E36-4A49-8089-7237D7FD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1C64B-0B1F-469B-82F6-B235D787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83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226FF2-DD80-4698-96D8-E89A1553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E742E-0ED5-41F2-BE4F-A9C01FAE3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55E02-A43D-497B-B78E-902E1FDFB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AD47E-6878-4061-9B82-620725DC63B3}" type="datetimeFigureOut">
              <a:rPr lang="fr-FR" smtClean="0"/>
              <a:t>14/10/2022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5E567-4F29-4831-B997-E4432FD16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95ED7-D59D-4336-B7BF-222CF3C60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CCC3C-E8FF-4359-954C-9347E833BD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63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B00012A9-18A2-4D35-9CC4-E584B7267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94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78D01-578D-422F-A479-33DD4AF0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43" y="0"/>
            <a:ext cx="1785257" cy="634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B6375-5538-43E7-ACAB-88183392E0A7}"/>
              </a:ext>
            </a:extLst>
          </p:cNvPr>
          <p:cNvSpPr/>
          <p:nvPr/>
        </p:nvSpPr>
        <p:spPr>
          <a:xfrm>
            <a:off x="8316084" y="88199"/>
            <a:ext cx="3720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latin typeface="+mj-lt"/>
                <a:ea typeface="Verdana" panose="020B0604030504040204" pitchFamily="34" charset="0"/>
              </a:rPr>
              <a:t>Field experiment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483065-4649-4458-A1B8-9425AF1231CB}"/>
              </a:ext>
            </a:extLst>
          </p:cNvPr>
          <p:cNvSpPr/>
          <p:nvPr/>
        </p:nvSpPr>
        <p:spPr>
          <a:xfrm>
            <a:off x="6471102" y="1558248"/>
            <a:ext cx="567317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+mj-lt"/>
                <a:ea typeface="Verdana" panose="020B0604030504040204" pitchFamily="34" charset="0"/>
              </a:rPr>
              <a:t>Indica</a:t>
            </a:r>
            <a:r>
              <a:rPr lang="en-US" sz="2400" dirty="0">
                <a:latin typeface="+mj-lt"/>
                <a:ea typeface="Verdana" panose="020B0604030504040204" pitchFamily="34" charset="0"/>
              </a:rPr>
              <a:t> rice diversity panel (approx. 300 lines, modern and traditional varieties).</a:t>
            </a:r>
          </a:p>
          <a:p>
            <a:endParaRPr lang="en-US" sz="3200" dirty="0"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Verdana" panose="020B0604030504040204" pitchFamily="34" charset="0"/>
              </a:rPr>
              <a:t>Two dry seasons.</a:t>
            </a:r>
          </a:p>
          <a:p>
            <a:pPr algn="just"/>
            <a:endParaRPr lang="en-US" sz="3200" dirty="0"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Verdana" panose="020B0604030504040204" pitchFamily="34" charset="0"/>
              </a:rPr>
              <a:t>Well-watered (control) and water-deficit (drought) treatments.</a:t>
            </a:r>
          </a:p>
          <a:p>
            <a:pPr algn="just"/>
            <a:endParaRPr lang="en-US" sz="3200" dirty="0"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Verdana" panose="020B0604030504040204" pitchFamily="34" charset="0"/>
              </a:rPr>
              <a:t>Two-weeks stress at the flowering stage.</a:t>
            </a:r>
          </a:p>
          <a:p>
            <a:pPr algn="just"/>
            <a:endParaRPr lang="en-US" sz="3200" dirty="0"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Verdana" panose="020B0604030504040204" pitchFamily="34" charset="0"/>
              </a:rPr>
              <a:t>Grain yield performance determined at harvest.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F5494B-57A6-452C-8463-5A956218BA02}"/>
              </a:ext>
            </a:extLst>
          </p:cNvPr>
          <p:cNvSpPr/>
          <p:nvPr/>
        </p:nvSpPr>
        <p:spPr>
          <a:xfrm>
            <a:off x="0" y="3494314"/>
            <a:ext cx="6096000" cy="3363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67BEE0-E9C4-46B0-B0C9-73E6AD4CC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34" y="3644639"/>
            <a:ext cx="5551132" cy="30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2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7181DE-EB14-45AA-8CD4-CC855EB6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1" y="1070735"/>
            <a:ext cx="6369857" cy="52919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4756A1-8DF6-4A43-9E70-723B293D8C28}"/>
              </a:ext>
            </a:extLst>
          </p:cNvPr>
          <p:cNvSpPr txBox="1"/>
          <p:nvPr/>
        </p:nvSpPr>
        <p:spPr>
          <a:xfrm>
            <a:off x="78375" y="1118558"/>
            <a:ext cx="82332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OsAAO1</a:t>
            </a:r>
          </a:p>
          <a:p>
            <a:r>
              <a:rPr lang="en-US" sz="1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OsAAO2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80E959-C3A4-4F7F-BEF1-3FD565B9526F}"/>
              </a:ext>
            </a:extLst>
          </p:cNvPr>
          <p:cNvSpPr/>
          <p:nvPr/>
        </p:nvSpPr>
        <p:spPr>
          <a:xfrm>
            <a:off x="250778" y="6491101"/>
            <a:ext cx="32480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Ding et al. (2020), </a:t>
            </a:r>
            <a:r>
              <a:rPr lang="en-US" sz="1200" i="1" dirty="0">
                <a:latin typeface="+mj-lt"/>
              </a:rPr>
              <a:t>Journal of Experimental Botany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D022A-2023-4D6C-8C91-3FCC1AF065DC}"/>
              </a:ext>
            </a:extLst>
          </p:cNvPr>
          <p:cNvSpPr/>
          <p:nvPr/>
        </p:nvSpPr>
        <p:spPr>
          <a:xfrm>
            <a:off x="186578" y="159495"/>
            <a:ext cx="11757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Can biochemistry/molecular biology shed light on Chr6 region?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EAF9D51E-6472-4426-8910-9EEC7FDC6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81" y="1321488"/>
            <a:ext cx="4925671" cy="479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04FB82-03E0-4F50-B9E1-830E38938115}"/>
              </a:ext>
            </a:extLst>
          </p:cNvPr>
          <p:cNvSpPr/>
          <p:nvPr/>
        </p:nvSpPr>
        <p:spPr>
          <a:xfrm>
            <a:off x="7643998" y="6488096"/>
            <a:ext cx="41628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>
                <a:latin typeface="+mj-lt"/>
              </a:rPr>
              <a:t>Pignocchi</a:t>
            </a:r>
            <a:r>
              <a:rPr lang="en-US" sz="1200" dirty="0">
                <a:latin typeface="+mj-lt"/>
              </a:rPr>
              <a:t> and Foyer (2003), </a:t>
            </a:r>
            <a:r>
              <a:rPr lang="en-US" sz="1200" i="1" dirty="0">
                <a:latin typeface="+mj-lt"/>
              </a:rPr>
              <a:t>Current Opinion in Plant Biology</a:t>
            </a:r>
          </a:p>
        </p:txBody>
      </p:sp>
    </p:spTree>
    <p:extLst>
      <p:ext uri="{BB962C8B-B14F-4D97-AF65-F5344CB8AC3E}">
        <p14:creationId xmlns:p14="http://schemas.microsoft.com/office/powerpoint/2010/main" val="321965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4CB0A-1F61-4496-9867-85D1B6DE444A}"/>
              </a:ext>
            </a:extLst>
          </p:cNvPr>
          <p:cNvSpPr/>
          <p:nvPr/>
        </p:nvSpPr>
        <p:spPr>
          <a:xfrm>
            <a:off x="186578" y="159495"/>
            <a:ext cx="11757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Possible future steps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3FB65D-006C-4726-9977-4B4AB8CAC825}"/>
              </a:ext>
            </a:extLst>
          </p:cNvPr>
          <p:cNvSpPr/>
          <p:nvPr/>
        </p:nvSpPr>
        <p:spPr>
          <a:xfrm>
            <a:off x="420504" y="1351508"/>
            <a:ext cx="1104759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Biochemical assays for </a:t>
            </a:r>
            <a:r>
              <a:rPr lang="en-US" sz="2400" dirty="0" err="1">
                <a:latin typeface="+mj-lt"/>
              </a:rPr>
              <a:t>AsA</a:t>
            </a:r>
            <a:r>
              <a:rPr lang="en-US" sz="2400" dirty="0">
                <a:latin typeface="+mj-lt"/>
              </a:rPr>
              <a:t>/DHA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Gene expression of OsAAO1 and OsAAO2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Flag leaf powders (more than 100 mg) of all the samples are in Germany (JKI, Berlin)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Long-read sequencing of interesting accessions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SUGGESTIONS 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780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B00012A9-18A2-4D35-9CC4-E584B7267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94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78D01-578D-422F-A479-33DD4AF0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43" y="0"/>
            <a:ext cx="1785257" cy="634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AB6375-5538-43E7-ACAB-88183392E0A7}"/>
              </a:ext>
            </a:extLst>
          </p:cNvPr>
          <p:cNvSpPr/>
          <p:nvPr/>
        </p:nvSpPr>
        <p:spPr>
          <a:xfrm>
            <a:off x="8316084" y="88199"/>
            <a:ext cx="3720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latin typeface="+mj-lt"/>
                <a:ea typeface="Verdana" panose="020B0604030504040204" pitchFamily="34" charset="0"/>
              </a:rPr>
              <a:t>Field experiment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483065-4649-4458-A1B8-9425AF1231CB}"/>
              </a:ext>
            </a:extLst>
          </p:cNvPr>
          <p:cNvSpPr/>
          <p:nvPr/>
        </p:nvSpPr>
        <p:spPr>
          <a:xfrm>
            <a:off x="6471102" y="1558248"/>
            <a:ext cx="567317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+mj-lt"/>
                <a:ea typeface="Verdana" panose="020B0604030504040204" pitchFamily="34" charset="0"/>
              </a:rPr>
              <a:t>Indica</a:t>
            </a:r>
            <a:r>
              <a:rPr lang="en-US" sz="2400" dirty="0">
                <a:latin typeface="+mj-lt"/>
                <a:ea typeface="Verdana" panose="020B0604030504040204" pitchFamily="34" charset="0"/>
              </a:rPr>
              <a:t> rice diversity panel (approx. 300 lines, modern and traditional varieties).</a:t>
            </a:r>
          </a:p>
          <a:p>
            <a:endParaRPr lang="en-US" sz="3200" dirty="0"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Verdana" panose="020B0604030504040204" pitchFamily="34" charset="0"/>
              </a:rPr>
              <a:t>Two dry seasons.</a:t>
            </a:r>
          </a:p>
          <a:p>
            <a:pPr algn="just"/>
            <a:endParaRPr lang="en-US" sz="3200" dirty="0"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Verdana" panose="020B0604030504040204" pitchFamily="34" charset="0"/>
              </a:rPr>
              <a:t>Well-watered (control) and water-deficit (drought) treatments.</a:t>
            </a:r>
          </a:p>
          <a:p>
            <a:pPr algn="just"/>
            <a:endParaRPr lang="en-US" sz="3200" dirty="0"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Verdana" panose="020B0604030504040204" pitchFamily="34" charset="0"/>
              </a:rPr>
              <a:t>Two-weeks stress at the flowering stage.</a:t>
            </a:r>
          </a:p>
          <a:p>
            <a:pPr algn="just"/>
            <a:endParaRPr lang="en-US" sz="3200" dirty="0">
              <a:latin typeface="+mj-lt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Verdana" panose="020B0604030504040204" pitchFamily="34" charset="0"/>
              </a:rPr>
              <a:t>Grain yield performance determined at harvest.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F5494B-57A6-452C-8463-5A956218BA02}"/>
              </a:ext>
            </a:extLst>
          </p:cNvPr>
          <p:cNvSpPr/>
          <p:nvPr/>
        </p:nvSpPr>
        <p:spPr>
          <a:xfrm>
            <a:off x="0" y="3494314"/>
            <a:ext cx="6096000" cy="3363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67BEE0-E9C4-46B0-B0C9-73E6AD4CC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34" y="3644639"/>
            <a:ext cx="5551132" cy="306303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75D26E6-16E3-415B-958A-374AADD50BF8}"/>
              </a:ext>
            </a:extLst>
          </p:cNvPr>
          <p:cNvGrpSpPr/>
          <p:nvPr/>
        </p:nvGrpSpPr>
        <p:grpSpPr>
          <a:xfrm>
            <a:off x="-5898" y="3494314"/>
            <a:ext cx="6096000" cy="3363685"/>
            <a:chOff x="-1" y="3494313"/>
            <a:chExt cx="6096000" cy="336368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E6F8C4-0D6B-4491-9213-98E1936648F1}"/>
                </a:ext>
              </a:extLst>
            </p:cNvPr>
            <p:cNvSpPr/>
            <p:nvPr/>
          </p:nvSpPr>
          <p:spPr>
            <a:xfrm>
              <a:off x="-1" y="3494313"/>
              <a:ext cx="6096000" cy="3363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1" name="Picture 2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B850274-422E-4B70-9A7C-7A207A1CD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602" y="3986724"/>
              <a:ext cx="4463143" cy="276275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FB86D5-8F20-4540-B841-0E47772DE32F}"/>
                </a:ext>
              </a:extLst>
            </p:cNvPr>
            <p:cNvSpPr txBox="1"/>
            <p:nvPr/>
          </p:nvSpPr>
          <p:spPr>
            <a:xfrm>
              <a:off x="2403800" y="3574185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Grain yield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4873E1-BB29-4BE2-977E-68364BD83264}"/>
                </a:ext>
              </a:extLst>
            </p:cNvPr>
            <p:cNvSpPr txBox="1"/>
            <p:nvPr/>
          </p:nvSpPr>
          <p:spPr>
            <a:xfrm>
              <a:off x="1798282" y="4297427"/>
              <a:ext cx="1306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GY</a:t>
              </a:r>
              <a:r>
                <a:rPr lang="en-US" sz="1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 = 29.3%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5028DB-8681-4459-A009-DD03C36037D5}"/>
                </a:ext>
              </a:extLst>
            </p:cNvPr>
            <p:cNvSpPr txBox="1"/>
            <p:nvPr/>
          </p:nvSpPr>
          <p:spPr>
            <a:xfrm>
              <a:off x="3904292" y="4297426"/>
              <a:ext cx="13062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GY</a:t>
              </a:r>
              <a:r>
                <a:rPr lang="en-US" sz="1200" b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 = 42.0%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292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grass&#10;&#10;Description automatically generated">
            <a:extLst>
              <a:ext uri="{FF2B5EF4-FFF2-40B4-BE49-F238E27FC236}">
                <a16:creationId xmlns:a16="http://schemas.microsoft.com/office/drawing/2014/main" id="{8F8C696A-6DCA-4AA2-8AFE-EA5CF3C51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DACD24-877F-48CA-9695-FC5BBF4B6770}"/>
              </a:ext>
            </a:extLst>
          </p:cNvPr>
          <p:cNvSpPr/>
          <p:nvPr/>
        </p:nvSpPr>
        <p:spPr>
          <a:xfrm>
            <a:off x="5924551" y="1510234"/>
            <a:ext cx="6267449" cy="47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0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Metabolic and oxidative stress profiling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9E2B09-E51B-48CC-BDED-72F3E9479061}"/>
              </a:ext>
            </a:extLst>
          </p:cNvPr>
          <p:cNvGrpSpPr/>
          <p:nvPr/>
        </p:nvGrpSpPr>
        <p:grpSpPr>
          <a:xfrm>
            <a:off x="0" y="3429000"/>
            <a:ext cx="6096000" cy="3429000"/>
            <a:chOff x="0" y="3429000"/>
            <a:chExt cx="6096000" cy="3429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6A49E5-2BF6-4AAA-A7AB-5DDB517A47DA}"/>
                </a:ext>
              </a:extLst>
            </p:cNvPr>
            <p:cNvSpPr/>
            <p:nvPr/>
          </p:nvSpPr>
          <p:spPr>
            <a:xfrm>
              <a:off x="0" y="3429000"/>
              <a:ext cx="6096000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4" name="Picture 13" descr="A close-up of some grass&#10;&#10;Description automatically generated with medium confidence">
              <a:extLst>
                <a:ext uri="{FF2B5EF4-FFF2-40B4-BE49-F238E27FC236}">
                  <a16:creationId xmlns:a16="http://schemas.microsoft.com/office/drawing/2014/main" id="{0F02E042-51E8-40E8-BE2E-52B897C42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983" y="4065945"/>
              <a:ext cx="1358772" cy="203515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D46E7A-8EC3-4CC9-9CA7-47BB75D13CD4}"/>
                </a:ext>
              </a:extLst>
            </p:cNvPr>
            <p:cNvSpPr/>
            <p:nvPr/>
          </p:nvSpPr>
          <p:spPr>
            <a:xfrm>
              <a:off x="1064241" y="6151824"/>
              <a:ext cx="1716234" cy="539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>
                  <a:latin typeface="+mj-lt"/>
                  <a:ea typeface="Verdana" panose="020B0604030504040204" pitchFamily="34" charset="0"/>
                </a:rPr>
                <a:t>It supplies photosynthetic products to the panicle.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B9F713-158C-45F9-8765-CF9F6332CFE3}"/>
                </a:ext>
              </a:extLst>
            </p:cNvPr>
            <p:cNvSpPr/>
            <p:nvPr/>
          </p:nvSpPr>
          <p:spPr>
            <a:xfrm>
              <a:off x="1064241" y="3712458"/>
              <a:ext cx="1716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  <a:ea typeface="Verdana" panose="020B0604030504040204" pitchFamily="34" charset="0"/>
                </a:rPr>
                <a:t>FLAG LEAF</a:t>
              </a: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45A41805-BAF3-4296-AA2F-753EEB23B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351"/>
            <a:stretch/>
          </p:blipFill>
          <p:spPr bwMode="auto">
            <a:xfrm>
              <a:off x="3648897" y="4212390"/>
              <a:ext cx="653372" cy="835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18" descr="E:\08-05-2013\Immagini\Foto e Video 2013\Philippines 2013\06-04-13\IMGP0336.JPG">
              <a:extLst>
                <a:ext uri="{FF2B5EF4-FFF2-40B4-BE49-F238E27FC236}">
                  <a16:creationId xmlns:a16="http://schemas.microsoft.com/office/drawing/2014/main" id="{C3327C85-210A-47A1-9CBB-59AB6D0D4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194" y="5275237"/>
              <a:ext cx="653433" cy="840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DD4A7EB-45B6-48CD-9B79-AEC5983C566E}"/>
                </a:ext>
              </a:extLst>
            </p:cNvPr>
            <p:cNvSpPr/>
            <p:nvPr/>
          </p:nvSpPr>
          <p:spPr>
            <a:xfrm>
              <a:off x="2832680" y="4091625"/>
              <a:ext cx="607742" cy="71489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1B2A550-41EC-4508-8429-01B25F301F01}"/>
                </a:ext>
              </a:extLst>
            </p:cNvPr>
            <p:cNvSpPr/>
            <p:nvPr/>
          </p:nvSpPr>
          <p:spPr>
            <a:xfrm>
              <a:off x="2832680" y="5388089"/>
              <a:ext cx="607742" cy="71489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2442F5-A782-4271-82D8-59A02D51692E}"/>
                </a:ext>
              </a:extLst>
            </p:cNvPr>
            <p:cNvSpPr txBox="1"/>
            <p:nvPr/>
          </p:nvSpPr>
          <p:spPr>
            <a:xfrm>
              <a:off x="3489707" y="5051578"/>
              <a:ext cx="942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+mj-lt"/>
                  <a:ea typeface="Verdana" panose="020B0604030504040204" pitchFamily="34" charset="0"/>
                  <a:cs typeface="Calibri Light" panose="020F0302020204030204" pitchFamily="34" charset="0"/>
                </a:rPr>
                <a:t>DROUGHT</a:t>
              </a:r>
              <a:endParaRPr lang="en-GB" sz="1200" dirty="0">
                <a:latin typeface="+mj-lt"/>
                <a:ea typeface="Verdana" panose="020B060403050404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198972-5DDE-45A1-9438-5DA3CBE7C076}"/>
                </a:ext>
              </a:extLst>
            </p:cNvPr>
            <p:cNvSpPr txBox="1"/>
            <p:nvPr/>
          </p:nvSpPr>
          <p:spPr>
            <a:xfrm>
              <a:off x="3508677" y="3990465"/>
              <a:ext cx="942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b="1" dirty="0">
                  <a:latin typeface="+mj-lt"/>
                  <a:ea typeface="Verdana" panose="020B0604030504040204" pitchFamily="34" charset="0"/>
                  <a:cs typeface="Calibri Light" panose="020F0302020204030204" pitchFamily="34" charset="0"/>
                </a:rPr>
                <a:t>CONTROL</a:t>
              </a:r>
              <a:endParaRPr lang="en-GB" sz="1200" dirty="0">
                <a:latin typeface="+mj-lt"/>
                <a:ea typeface="Verdana" panose="020B060403050404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6513F2E-DEFC-45F2-BE58-5104565F18C5}"/>
                </a:ext>
              </a:extLst>
            </p:cNvPr>
            <p:cNvSpPr/>
            <p:nvPr/>
          </p:nvSpPr>
          <p:spPr>
            <a:xfrm>
              <a:off x="3362695" y="6151961"/>
              <a:ext cx="1225775" cy="5392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>
                  <a:latin typeface="+mj-lt"/>
                  <a:ea typeface="Verdana" panose="020B0604030504040204" pitchFamily="34" charset="0"/>
                  <a:cs typeface="Calibri Light" panose="020F0302020204030204" pitchFamily="34" charset="0"/>
                </a:rPr>
                <a:t>Short time window on the last day of stress</a:t>
              </a:r>
              <a:endParaRPr lang="en-US" sz="1200" dirty="0">
                <a:latin typeface="+mj-lt"/>
                <a:ea typeface="Verdana" panose="020B060403050404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B8D759-269F-4072-BDF1-313D966E22C7}"/>
                </a:ext>
              </a:extLst>
            </p:cNvPr>
            <p:cNvSpPr/>
            <p:nvPr/>
          </p:nvSpPr>
          <p:spPr>
            <a:xfrm>
              <a:off x="2933221" y="3687811"/>
              <a:ext cx="19875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  <a:ea typeface="Verdana" panose="020B0604030504040204" pitchFamily="34" charset="0"/>
                </a:rPr>
                <a:t>SAMPLING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07C8DA-A6E8-4653-859E-CEE92D2C4803}"/>
              </a:ext>
            </a:extLst>
          </p:cNvPr>
          <p:cNvGrpSpPr/>
          <p:nvPr/>
        </p:nvGrpSpPr>
        <p:grpSpPr>
          <a:xfrm>
            <a:off x="4603771" y="3429000"/>
            <a:ext cx="7588229" cy="3429000"/>
            <a:chOff x="4603771" y="3429000"/>
            <a:chExt cx="7588229" cy="3429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D9719B-E9F8-479C-B43A-A543789D4B3F}"/>
                </a:ext>
              </a:extLst>
            </p:cNvPr>
            <p:cNvSpPr/>
            <p:nvPr/>
          </p:nvSpPr>
          <p:spPr>
            <a:xfrm>
              <a:off x="6096000" y="3429000"/>
              <a:ext cx="6096000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2650273-55BC-4CF6-9F21-C86C105BE68D}"/>
                </a:ext>
              </a:extLst>
            </p:cNvPr>
            <p:cNvGrpSpPr/>
            <p:nvPr/>
          </p:nvGrpSpPr>
          <p:grpSpPr>
            <a:xfrm>
              <a:off x="4603771" y="3667299"/>
              <a:ext cx="5564958" cy="2903379"/>
              <a:chOff x="4603771" y="3667299"/>
              <a:chExt cx="5564958" cy="2903379"/>
            </a:xfrm>
          </p:grpSpPr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7580F280-ED5E-4AAD-992B-D82C462F1135}"/>
                  </a:ext>
                </a:extLst>
              </p:cNvPr>
              <p:cNvSpPr/>
              <p:nvPr/>
            </p:nvSpPr>
            <p:spPr>
              <a:xfrm>
                <a:off x="4603771" y="4080444"/>
                <a:ext cx="607742" cy="71489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1058A07-BFBA-4767-8586-915E06B52FC8}"/>
                  </a:ext>
                </a:extLst>
              </p:cNvPr>
              <p:cNvGrpSpPr/>
              <p:nvPr/>
            </p:nvGrpSpPr>
            <p:grpSpPr>
              <a:xfrm>
                <a:off x="5465550" y="3667299"/>
                <a:ext cx="4579635" cy="1210821"/>
                <a:chOff x="6296934" y="3571123"/>
                <a:chExt cx="4579635" cy="1210821"/>
              </a:xfrm>
            </p:grpSpPr>
            <p:pic>
              <p:nvPicPr>
                <p:cNvPr id="30" name="Picture 2" descr="G:\GC MS\IMG_0403.JPG">
                  <a:extLst>
                    <a:ext uri="{FF2B5EF4-FFF2-40B4-BE49-F238E27FC236}">
                      <a16:creationId xmlns:a16="http://schemas.microsoft.com/office/drawing/2014/main" id="{7E0A0BE3-A9A7-4CE8-BF72-B7894D2EDF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 l="15947" r="7864" b="17314"/>
                <a:stretch>
                  <a:fillRect/>
                </a:stretch>
              </p:blipFill>
              <p:spPr bwMode="auto">
                <a:xfrm>
                  <a:off x="6296934" y="3591635"/>
                  <a:ext cx="1462379" cy="1190308"/>
                </a:xfrm>
                <a:prstGeom prst="rect">
                  <a:avLst/>
                </a:prstGeom>
                <a:noFill/>
              </p:spPr>
            </p:pic>
            <p:pic>
              <p:nvPicPr>
                <p:cNvPr id="31" name="Picture 3" descr="F:\Backup 22 December 2014\EXPERIMENTS\MetaboRice_IRRI_IPK_WAG_2013\IPK work\GC-TOF-MS_IPK_pictures\IMG_0411.JPG">
                  <a:extLst>
                    <a:ext uri="{FF2B5EF4-FFF2-40B4-BE49-F238E27FC236}">
                      <a16:creationId xmlns:a16="http://schemas.microsoft.com/office/drawing/2014/main" id="{0078C91E-670B-4AF0-A93F-9853D670AC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22680" r="15305" b="11979"/>
                <a:stretch>
                  <a:fillRect/>
                </a:stretch>
              </p:blipFill>
              <p:spPr bwMode="auto">
                <a:xfrm>
                  <a:off x="7835720" y="3591636"/>
                  <a:ext cx="1118168" cy="1190308"/>
                </a:xfrm>
                <a:prstGeom prst="rect">
                  <a:avLst/>
                </a:prstGeom>
                <a:noFill/>
              </p:spPr>
            </p:pic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6CA31D96-5A71-4B85-A10B-5A6C03DD4672}"/>
                    </a:ext>
                  </a:extLst>
                </p:cNvPr>
                <p:cNvSpPr/>
                <p:nvPr/>
              </p:nvSpPr>
              <p:spPr>
                <a:xfrm>
                  <a:off x="9003306" y="3571123"/>
                  <a:ext cx="1873263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latin typeface="+mj-lt"/>
                      <a:ea typeface="Verdana" panose="020B0604030504040204" pitchFamily="34" charset="0"/>
                    </a:rPr>
                    <a:t>GC TOF MS </a:t>
                  </a:r>
                  <a:br>
                    <a:rPr lang="en-US" b="1" dirty="0">
                      <a:latin typeface="+mj-lt"/>
                      <a:ea typeface="Verdana" panose="020B0604030504040204" pitchFamily="34" charset="0"/>
                    </a:rPr>
                  </a:br>
                  <a:r>
                    <a:rPr lang="en-US" b="1" dirty="0">
                      <a:latin typeface="+mj-lt"/>
                      <a:ea typeface="Verdana" panose="020B0604030504040204" pitchFamily="34" charset="0"/>
                    </a:rPr>
                    <a:t>for metabolomics</a:t>
                  </a:r>
                </a:p>
              </p:txBody>
            </p:sp>
          </p:grp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FEEFD01D-1BFF-454F-89A5-6EE426702E22}"/>
                  </a:ext>
                </a:extLst>
              </p:cNvPr>
              <p:cNvSpPr/>
              <p:nvPr/>
            </p:nvSpPr>
            <p:spPr>
              <a:xfrm>
                <a:off x="4603771" y="5328577"/>
                <a:ext cx="607742" cy="71489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C384063-163E-4457-8677-8C98A3A6611D}"/>
                  </a:ext>
                </a:extLst>
              </p:cNvPr>
              <p:cNvGrpSpPr/>
              <p:nvPr/>
            </p:nvGrpSpPr>
            <p:grpSpPr>
              <a:xfrm>
                <a:off x="5360673" y="5464674"/>
                <a:ext cx="4808056" cy="1106004"/>
                <a:chOff x="6301341" y="4789245"/>
                <a:chExt cx="4808056" cy="1106004"/>
              </a:xfrm>
            </p:grpSpPr>
            <p:pic>
              <p:nvPicPr>
                <p:cNvPr id="1026" name="Picture 2" descr="HTX">
                  <a:extLst>
                    <a:ext uri="{FF2B5EF4-FFF2-40B4-BE49-F238E27FC236}">
                      <a16:creationId xmlns:a16="http://schemas.microsoft.com/office/drawing/2014/main" id="{FCA1788B-4405-496F-A232-80B95065C6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1341" y="4789245"/>
                  <a:ext cx="1492531" cy="1106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33" descr="A picture containing text, indoor&#10;&#10;Description automatically generated">
                  <a:extLst>
                    <a:ext uri="{FF2B5EF4-FFF2-40B4-BE49-F238E27FC236}">
                      <a16:creationId xmlns:a16="http://schemas.microsoft.com/office/drawing/2014/main" id="{DF45EE68-5815-4643-A3AD-9436E73A9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28" t="8272" r="29620" b="7778"/>
                <a:stretch/>
              </p:blipFill>
              <p:spPr>
                <a:xfrm>
                  <a:off x="7835425" y="4886469"/>
                  <a:ext cx="1133676" cy="777536"/>
                </a:xfrm>
                <a:prstGeom prst="rect">
                  <a:avLst/>
                </a:prstGeom>
              </p:spPr>
            </p:pic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1B7AF63-93F9-4FF7-8194-8D02B6F9227C}"/>
                    </a:ext>
                  </a:extLst>
                </p:cNvPr>
                <p:cNvSpPr/>
                <p:nvPr/>
              </p:nvSpPr>
              <p:spPr>
                <a:xfrm>
                  <a:off x="8969101" y="4880582"/>
                  <a:ext cx="2140296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latin typeface="+mj-lt"/>
                      <a:ea typeface="Verdana" panose="020B0604030504040204" pitchFamily="34" charset="0"/>
                    </a:rPr>
                    <a:t>Spectrophotometric assays for oxidative stress status</a:t>
                  </a:r>
                </a:p>
              </p:txBody>
            </p:sp>
          </p:grp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28BA570-B32E-4C85-AD76-0534D12A9600}"/>
              </a:ext>
            </a:extLst>
          </p:cNvPr>
          <p:cNvSpPr txBox="1"/>
          <p:nvPr/>
        </p:nvSpPr>
        <p:spPr>
          <a:xfrm>
            <a:off x="6275686" y="720227"/>
            <a:ext cx="57799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ea typeface="Verdana" panose="020B0604030504040204" pitchFamily="34" charset="0"/>
                <a:cs typeface="Calibri Light" panose="020F0302020204030204" pitchFamily="34" charset="0"/>
              </a:rPr>
              <a:t>GC-TOF-MS (</a:t>
            </a:r>
            <a:r>
              <a:rPr lang="en-GB" b="1" dirty="0">
                <a:ea typeface="Verdana" panose="020B060403050404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polar metabolites)</a:t>
            </a:r>
            <a:endParaRPr lang="en-GB" b="1" dirty="0"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en-GB" sz="800" dirty="0"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  <a:ea typeface="Verdana" panose="020B0604030504040204" pitchFamily="34" charset="0"/>
                <a:cs typeface="Calibri Light" panose="020F0302020204030204" pitchFamily="34" charset="0"/>
              </a:rPr>
              <a:t>91 primary metabolites: 24 amino acids, 37 organic acids, 22 sugars, 8 others</a:t>
            </a:r>
          </a:p>
          <a:p>
            <a:endParaRPr lang="en-GB" dirty="0">
              <a:latin typeface="+mj-lt"/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r>
              <a:rPr lang="en-GB" sz="1600" b="1" dirty="0">
                <a:ea typeface="Verdana" panose="020B0604030504040204" pitchFamily="34" charset="0"/>
                <a:cs typeface="Calibri Light" panose="020F0302020204030204" pitchFamily="34" charset="0"/>
              </a:rPr>
              <a:t>Spectrophotometry (</a:t>
            </a:r>
            <a:r>
              <a:rPr lang="en-GB" sz="1600" b="1" dirty="0">
                <a:ea typeface="Verdana" panose="020B060403050404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oxidative stress markers/enzyme activities)</a:t>
            </a:r>
            <a:endParaRPr lang="en-GB" sz="1600" b="1" dirty="0"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endParaRPr lang="en-GB" sz="800" dirty="0">
              <a:ea typeface="Verdana" panose="020B060403050404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  <a:ea typeface="Verdana" panose="020B0604030504040204" pitchFamily="34" charset="0"/>
              </a:rPr>
              <a:t>16 enzyme activities : AO, APX, CAT, DHAR, MDHAR, </a:t>
            </a:r>
            <a:r>
              <a:rPr lang="en-GB" sz="1400" dirty="0" err="1">
                <a:latin typeface="+mj-lt"/>
                <a:ea typeface="Verdana" panose="020B0604030504040204" pitchFamily="34" charset="0"/>
              </a:rPr>
              <a:t>Frxs</a:t>
            </a:r>
            <a:r>
              <a:rPr lang="en-GB" sz="1400" dirty="0">
                <a:latin typeface="+mj-lt"/>
                <a:ea typeface="Verdana" panose="020B0604030504040204" pitchFamily="34" charset="0"/>
              </a:rPr>
              <a:t>, GOX, GPX, GR, </a:t>
            </a:r>
            <a:r>
              <a:rPr lang="en-GB" sz="1400" dirty="0" err="1">
                <a:latin typeface="+mj-lt"/>
                <a:ea typeface="Verdana" panose="020B0604030504040204" pitchFamily="34" charset="0"/>
              </a:rPr>
              <a:t>Grxs</a:t>
            </a:r>
            <a:r>
              <a:rPr lang="en-GB" sz="1400" dirty="0">
                <a:latin typeface="+mj-lt"/>
                <a:ea typeface="Verdana" panose="020B0604030504040204" pitchFamily="34" charset="0"/>
              </a:rPr>
              <a:t>, GST, HPR, POX, </a:t>
            </a:r>
            <a:r>
              <a:rPr lang="en-GB" sz="1400" dirty="0" err="1">
                <a:latin typeface="+mj-lt"/>
                <a:ea typeface="Verdana" panose="020B0604030504040204" pitchFamily="34" charset="0"/>
              </a:rPr>
              <a:t>Prxs</a:t>
            </a:r>
            <a:r>
              <a:rPr lang="en-GB" sz="1400" dirty="0">
                <a:latin typeface="+mj-lt"/>
                <a:ea typeface="Verdana" panose="020B0604030504040204" pitchFamily="34" charset="0"/>
              </a:rPr>
              <a:t>, SOD, </a:t>
            </a:r>
            <a:r>
              <a:rPr lang="en-GB" sz="1400" dirty="0" err="1">
                <a:latin typeface="+mj-lt"/>
                <a:ea typeface="Verdana" panose="020B0604030504040204" pitchFamily="34" charset="0"/>
              </a:rPr>
              <a:t>Trxs</a:t>
            </a:r>
            <a:r>
              <a:rPr lang="en-GB" sz="1400" dirty="0">
                <a:latin typeface="+mj-lt"/>
                <a:ea typeface="Verdana" panose="020B060403050404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+mj-lt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  <a:ea typeface="Verdana" panose="020B0604030504040204" pitchFamily="34" charset="0"/>
              </a:rPr>
              <a:t>4 oxidative stress markers: MDA, Protein oxidation (carbonylation), TAC (Trolox test), Polyphenols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+mj-lt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48C5DD-E02B-41FF-9F9B-B4864DE00497}"/>
              </a:ext>
            </a:extLst>
          </p:cNvPr>
          <p:cNvSpPr/>
          <p:nvPr/>
        </p:nvSpPr>
        <p:spPr>
          <a:xfrm>
            <a:off x="8715758" y="4354899"/>
            <a:ext cx="2780229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solidFill>
                  <a:srgbClr val="0070C0"/>
                </a:solidFill>
                <a:latin typeface="+mj-lt"/>
                <a:ea typeface="Verdana" panose="020B0604030504040204" pitchFamily="34" charset="0"/>
              </a:rPr>
              <a:t>MetabOxi</a:t>
            </a:r>
            <a:endParaRPr lang="en-US" sz="4400" b="1" dirty="0">
              <a:solidFill>
                <a:srgbClr val="0070C0"/>
              </a:solidFill>
              <a:latin typeface="+mj-lt"/>
              <a:ea typeface="Verdana" panose="020B0604030504040204" pitchFamily="34" charset="0"/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  <a:latin typeface="+mj-lt"/>
                <a:ea typeface="Verdana" panose="020B0604030504040204" pitchFamily="34" charset="0"/>
              </a:rPr>
              <a:t>(111 biochemical variables)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3A2367-3B17-46E0-8E00-A2259132C957}"/>
              </a:ext>
            </a:extLst>
          </p:cNvPr>
          <p:cNvSpPr txBox="1"/>
          <p:nvPr/>
        </p:nvSpPr>
        <p:spPr>
          <a:xfrm>
            <a:off x="3825555" y="-46655"/>
            <a:ext cx="236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Melandri et al., (2019). J Exp Bot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Melandri et al., (2022). Plant Phys</a:t>
            </a:r>
          </a:p>
        </p:txBody>
      </p:sp>
    </p:spTree>
    <p:extLst>
      <p:ext uri="{BB962C8B-B14F-4D97-AF65-F5344CB8AC3E}">
        <p14:creationId xmlns:p14="http://schemas.microsoft.com/office/powerpoint/2010/main" val="358869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1.25E-6 -0.211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C1739E-5BDD-456E-83B3-84421CA71C84}"/>
              </a:ext>
            </a:extLst>
          </p:cNvPr>
          <p:cNvSpPr/>
          <p:nvPr/>
        </p:nvSpPr>
        <p:spPr>
          <a:xfrm>
            <a:off x="6184900" y="98419"/>
            <a:ext cx="5856143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1" dirty="0">
                <a:latin typeface="+mj-lt"/>
                <a:ea typeface="Verdana" panose="020B0604030504040204" pitchFamily="34" charset="0"/>
              </a:rPr>
              <a:t>Multivariate models for grain yield prediction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46AA30-6CDD-4AEC-A7DD-2FC05F970F1F}"/>
              </a:ext>
            </a:extLst>
          </p:cNvPr>
          <p:cNvSpPr/>
          <p:nvPr/>
        </p:nvSpPr>
        <p:spPr>
          <a:xfrm>
            <a:off x="5855970" y="704543"/>
            <a:ext cx="618507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+mj-lt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Genomics-based models: medium-to-low predictability,</a:t>
            </a:r>
            <a:br>
              <a:rPr lang="en-US" sz="17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</a:br>
            <a:r>
              <a:rPr lang="en-US" sz="17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lowest for GY</a:t>
            </a:r>
            <a:r>
              <a:rPr lang="en-US" sz="1700" baseline="-250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LOSS</a:t>
            </a:r>
            <a:r>
              <a:rPr lang="en-US" sz="17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  highest stress dependency.</a:t>
            </a:r>
            <a:endParaRPr lang="en-US" sz="1700" dirty="0">
              <a:latin typeface="+mj-lt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700" dirty="0">
              <a:latin typeface="+mj-lt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+mj-lt"/>
                <a:ea typeface="Verdana" panose="020B0604030504040204" pitchFamily="34" charset="0"/>
              </a:rPr>
              <a:t>MetabOxi</a:t>
            </a:r>
            <a:r>
              <a:rPr lang="en-US" sz="1700" dirty="0">
                <a:latin typeface="+mj-lt"/>
                <a:ea typeface="Verdana" panose="020B0604030504040204" pitchFamily="34" charset="0"/>
              </a:rPr>
              <a:t>-based models: medium-to-high predictability,  maximum for GY</a:t>
            </a:r>
            <a:r>
              <a:rPr lang="en-US" sz="1700" baseline="-25000" dirty="0">
                <a:latin typeface="+mj-lt"/>
                <a:ea typeface="Verdana" panose="020B0604030504040204" pitchFamily="34" charset="0"/>
              </a:rPr>
              <a:t>DRO</a:t>
            </a:r>
            <a:r>
              <a:rPr lang="en-US" sz="1700" dirty="0">
                <a:latin typeface="+mj-lt"/>
                <a:ea typeface="Verdana" panose="020B0604030504040204" pitchFamily="34" charset="0"/>
              </a:rPr>
              <a:t> and GY</a:t>
            </a:r>
            <a:r>
              <a:rPr lang="en-US" sz="1700" baseline="-25000" dirty="0">
                <a:latin typeface="+mj-lt"/>
                <a:ea typeface="Verdana" panose="020B0604030504040204" pitchFamily="34" charset="0"/>
              </a:rPr>
              <a:t>LOSS</a:t>
            </a:r>
            <a:r>
              <a:rPr lang="en-US" sz="1700" dirty="0">
                <a:latin typeface="+mj-lt"/>
                <a:ea typeface="Verdana" panose="020B0604030504040204" pitchFamily="34" charset="0"/>
              </a:rPr>
              <a:t> </a:t>
            </a:r>
            <a:r>
              <a:rPr lang="en-US" sz="17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 high influence of the environment.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700" dirty="0">
              <a:latin typeface="+mj-lt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Biochemical traits can help to bridge the gap between genomics and plant performance.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700" dirty="0">
              <a:latin typeface="+mj-lt"/>
              <a:ea typeface="Verdana" panose="020B060403050404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AF01E6-A4F1-45E1-947A-FCE7F5E98E35}"/>
              </a:ext>
            </a:extLst>
          </p:cNvPr>
          <p:cNvGrpSpPr/>
          <p:nvPr/>
        </p:nvGrpSpPr>
        <p:grpSpPr>
          <a:xfrm>
            <a:off x="0" y="0"/>
            <a:ext cx="6096000" cy="3429000"/>
            <a:chOff x="0" y="0"/>
            <a:chExt cx="6096000" cy="3429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44954B-EB5B-4563-BEDA-3E9C6FCBD3BE}"/>
                </a:ext>
              </a:extLst>
            </p:cNvPr>
            <p:cNvSpPr/>
            <p:nvPr/>
          </p:nvSpPr>
          <p:spPr>
            <a:xfrm>
              <a:off x="0" y="0"/>
              <a:ext cx="6096000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0070C0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379377-F36F-4E86-92C1-4C2BAAA1A615}"/>
                </a:ext>
              </a:extLst>
            </p:cNvPr>
            <p:cNvGrpSpPr/>
            <p:nvPr/>
          </p:nvGrpSpPr>
          <p:grpSpPr>
            <a:xfrm>
              <a:off x="4178541" y="533774"/>
              <a:ext cx="1805618" cy="2419045"/>
              <a:chOff x="931232" y="4175078"/>
              <a:chExt cx="1805618" cy="241904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374C31E-FDC2-4C3C-93DD-86A945A39FFF}"/>
                  </a:ext>
                </a:extLst>
              </p:cNvPr>
              <p:cNvSpPr/>
              <p:nvPr/>
            </p:nvSpPr>
            <p:spPr>
              <a:xfrm>
                <a:off x="931232" y="5901626"/>
                <a:ext cx="180561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 err="1">
                    <a:solidFill>
                      <a:srgbClr val="0000FF"/>
                    </a:solidFill>
                    <a:latin typeface="+mj-lt"/>
                  </a:rPr>
                  <a:t>MetabOxi</a:t>
                </a:r>
                <a:endParaRPr lang="en-GB" sz="2800" b="1" dirty="0">
                  <a:solidFill>
                    <a:srgbClr val="0000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algn="ctr"/>
                <a:r>
                  <a:rPr lang="en-GB" sz="1100" b="1" dirty="0">
                    <a:latin typeface="+mj-lt"/>
                    <a:cs typeface="Calibri Light" panose="020F0302020204030204" pitchFamily="34" charset="0"/>
                  </a:rPr>
                  <a:t>111 variables</a:t>
                </a:r>
                <a:endParaRPr lang="en-US" sz="1100" b="1" dirty="0">
                  <a:latin typeface="+mj-lt"/>
                </a:endParaRPr>
              </a:p>
            </p:txBody>
          </p:sp>
          <p:pic>
            <p:nvPicPr>
              <p:cNvPr id="30" name="Picture 6" descr="Metabolic Network - an overview | ScienceDirect Topics">
                <a:extLst>
                  <a:ext uri="{FF2B5EF4-FFF2-40B4-BE49-F238E27FC236}">
                    <a16:creationId xmlns:a16="http://schemas.microsoft.com/office/drawing/2014/main" id="{2287A32D-9160-4730-8B3F-DA3E8B426E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1753" y="4175078"/>
                <a:ext cx="1502698" cy="1845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F4A0547-371E-4650-9B89-64A455FC415E}"/>
                </a:ext>
              </a:extLst>
            </p:cNvPr>
            <p:cNvGrpSpPr/>
            <p:nvPr/>
          </p:nvGrpSpPr>
          <p:grpSpPr>
            <a:xfrm>
              <a:off x="192158" y="794693"/>
              <a:ext cx="1805618" cy="2158126"/>
              <a:chOff x="2725987" y="4435997"/>
              <a:chExt cx="1805618" cy="2158126"/>
            </a:xfrm>
          </p:grpSpPr>
          <p:pic>
            <p:nvPicPr>
              <p:cNvPr id="25" name="Picture 24" descr="A picture containing object, clock, meter&#10;&#10;Description automatically generated">
                <a:extLst>
                  <a:ext uri="{FF2B5EF4-FFF2-40B4-BE49-F238E27FC236}">
                    <a16:creationId xmlns:a16="http://schemas.microsoft.com/office/drawing/2014/main" id="{8C6A8092-A487-47B3-B3A2-79197F3DC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6099" y="4435997"/>
                <a:ext cx="1545394" cy="1266097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6CCFC8-84B4-437C-AD95-B85690AE078D}"/>
                  </a:ext>
                </a:extLst>
              </p:cNvPr>
              <p:cNvSpPr/>
              <p:nvPr/>
            </p:nvSpPr>
            <p:spPr>
              <a:xfrm>
                <a:off x="2725987" y="5901626"/>
                <a:ext cx="1805618" cy="692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2800" b="1" dirty="0" err="1">
                    <a:solidFill>
                      <a:srgbClr val="CC00CC"/>
                    </a:solidFill>
                    <a:latin typeface="+mj-lt"/>
                    <a:cs typeface="Calibri Light" panose="020F0302020204030204" pitchFamily="34" charset="0"/>
                  </a:rPr>
                  <a:t>Genomic</a:t>
                </a:r>
                <a:endParaRPr lang="en-GB" sz="2800" b="1" dirty="0">
                  <a:solidFill>
                    <a:srgbClr val="CC00CC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algn="ctr"/>
                <a:r>
                  <a:rPr lang="en-GB" sz="1100" b="1" dirty="0">
                    <a:latin typeface="+mj-lt"/>
                    <a:cs typeface="Calibri Light" panose="020F0302020204030204" pitchFamily="34" charset="0"/>
                  </a:rPr>
                  <a:t>81K variables</a:t>
                </a:r>
                <a:endParaRPr lang="en-US" sz="1100" b="1" dirty="0">
                  <a:latin typeface="+mj-lt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7F25C1-2FA7-40D2-9EC9-05F1A53963F8}"/>
                </a:ext>
              </a:extLst>
            </p:cNvPr>
            <p:cNvSpPr txBox="1"/>
            <p:nvPr/>
          </p:nvSpPr>
          <p:spPr>
            <a:xfrm>
              <a:off x="2081770" y="533982"/>
              <a:ext cx="20962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OMICS at the extremes of cellular complexity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E9B9B1-B2C9-42D0-B8B7-DBE9EBDE8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2076" y="1034525"/>
              <a:ext cx="1958207" cy="167846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F1C82F1-3232-4572-BD47-35626C1E0475}"/>
              </a:ext>
            </a:extLst>
          </p:cNvPr>
          <p:cNvGrpSpPr/>
          <p:nvPr/>
        </p:nvGrpSpPr>
        <p:grpSpPr>
          <a:xfrm>
            <a:off x="-1201" y="3428446"/>
            <a:ext cx="6096000" cy="3429000"/>
            <a:chOff x="6075344" y="3417558"/>
            <a:chExt cx="6096000" cy="342900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32264A2-E004-4AF0-9FCB-9FDC86D94A00}"/>
                </a:ext>
              </a:extLst>
            </p:cNvPr>
            <p:cNvGrpSpPr/>
            <p:nvPr/>
          </p:nvGrpSpPr>
          <p:grpSpPr>
            <a:xfrm>
              <a:off x="6075344" y="3417558"/>
              <a:ext cx="6096000" cy="3429000"/>
              <a:chOff x="6075344" y="3417558"/>
              <a:chExt cx="6096000" cy="342900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CE9E0A3D-D1AB-4D40-A679-9BF52CF64413}"/>
                  </a:ext>
                </a:extLst>
              </p:cNvPr>
              <p:cNvSpPr/>
              <p:nvPr/>
            </p:nvSpPr>
            <p:spPr>
              <a:xfrm>
                <a:off x="6075344" y="3417558"/>
                <a:ext cx="609600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43B52DC0-6D90-4F50-8A62-BCDB5AC8B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02838" y="3470774"/>
                <a:ext cx="4549255" cy="3345452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89B3248-308A-45E3-96DD-1E0E27B7504D}"/>
                </a:ext>
              </a:extLst>
            </p:cNvPr>
            <p:cNvSpPr/>
            <p:nvPr/>
          </p:nvSpPr>
          <p:spPr>
            <a:xfrm>
              <a:off x="6678463" y="3943234"/>
              <a:ext cx="284312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1F582DB-07BC-4663-B68D-7FF62B5B0FF1}"/>
                </a:ext>
              </a:extLst>
            </p:cNvPr>
            <p:cNvSpPr/>
            <p:nvPr/>
          </p:nvSpPr>
          <p:spPr>
            <a:xfrm>
              <a:off x="7914332" y="3945615"/>
              <a:ext cx="284312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9C0CB3B-AC10-4C8F-AC17-D9A0482DF52D}"/>
                </a:ext>
              </a:extLst>
            </p:cNvPr>
            <p:cNvSpPr/>
            <p:nvPr/>
          </p:nvSpPr>
          <p:spPr>
            <a:xfrm>
              <a:off x="9149085" y="3943755"/>
              <a:ext cx="284312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BBFB547-4D99-4351-8701-9589016F1059}"/>
                </a:ext>
              </a:extLst>
            </p:cNvPr>
            <p:cNvSpPr/>
            <p:nvPr/>
          </p:nvSpPr>
          <p:spPr>
            <a:xfrm>
              <a:off x="6683225" y="4884697"/>
              <a:ext cx="290190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61E39D8-CC28-4F39-B66D-E39B240AC873}"/>
                </a:ext>
              </a:extLst>
            </p:cNvPr>
            <p:cNvSpPr/>
            <p:nvPr/>
          </p:nvSpPr>
          <p:spPr>
            <a:xfrm>
              <a:off x="7919094" y="4884697"/>
              <a:ext cx="284312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E60A271-676A-48ED-921E-6DB8013BD34A}"/>
                </a:ext>
              </a:extLst>
            </p:cNvPr>
            <p:cNvSpPr/>
            <p:nvPr/>
          </p:nvSpPr>
          <p:spPr>
            <a:xfrm>
              <a:off x="9149085" y="4887599"/>
              <a:ext cx="284312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F3DB856-8880-4681-B490-C1B9833FD109}"/>
                </a:ext>
              </a:extLst>
            </p:cNvPr>
            <p:cNvSpPr/>
            <p:nvPr/>
          </p:nvSpPr>
          <p:spPr>
            <a:xfrm>
              <a:off x="7402920" y="6247874"/>
              <a:ext cx="326617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85BD1CF-7C3D-4603-82C4-B6B3B8DBA530}"/>
                </a:ext>
              </a:extLst>
            </p:cNvPr>
            <p:cNvSpPr/>
            <p:nvPr/>
          </p:nvSpPr>
          <p:spPr>
            <a:xfrm>
              <a:off x="8634275" y="6247874"/>
              <a:ext cx="326617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B16CAAC-75D6-41EE-85B5-84EB8141B7F5}"/>
                </a:ext>
              </a:extLst>
            </p:cNvPr>
            <p:cNvSpPr/>
            <p:nvPr/>
          </p:nvSpPr>
          <p:spPr>
            <a:xfrm>
              <a:off x="9876400" y="6247874"/>
              <a:ext cx="326617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ADC5AC7-7AD5-413E-9685-59FE16CFBB38}"/>
              </a:ext>
            </a:extLst>
          </p:cNvPr>
          <p:cNvGrpSpPr/>
          <p:nvPr/>
        </p:nvGrpSpPr>
        <p:grpSpPr>
          <a:xfrm>
            <a:off x="585123" y="3933890"/>
            <a:ext cx="5490640" cy="723900"/>
            <a:chOff x="553071" y="469118"/>
            <a:chExt cx="5490640" cy="70722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C60A757-7956-4D2E-BFBC-B6051EC186FF}"/>
                </a:ext>
              </a:extLst>
            </p:cNvPr>
            <p:cNvSpPr/>
            <p:nvPr/>
          </p:nvSpPr>
          <p:spPr>
            <a:xfrm>
              <a:off x="553071" y="469118"/>
              <a:ext cx="4263403" cy="707220"/>
            </a:xfrm>
            <a:prstGeom prst="rect">
              <a:avLst/>
            </a:prstGeom>
            <a:noFill/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7C974DE-F060-45F4-91ED-810D3248EDD8}"/>
                </a:ext>
              </a:extLst>
            </p:cNvPr>
            <p:cNvSpPr/>
            <p:nvPr/>
          </p:nvSpPr>
          <p:spPr>
            <a:xfrm>
              <a:off x="4816474" y="583555"/>
              <a:ext cx="1227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a typeface="Verdana" panose="020B0604030504040204" pitchFamily="34" charset="0"/>
                </a:rPr>
                <a:t>medium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CD73676-E0B4-4DD2-A455-8F556EC86D3E}"/>
              </a:ext>
            </a:extLst>
          </p:cNvPr>
          <p:cNvGrpSpPr/>
          <p:nvPr/>
        </p:nvGrpSpPr>
        <p:grpSpPr>
          <a:xfrm>
            <a:off x="585123" y="4875613"/>
            <a:ext cx="5490640" cy="723900"/>
            <a:chOff x="553071" y="452438"/>
            <a:chExt cx="5490640" cy="72390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C3ACDC6-D560-427E-8284-63145EEAB376}"/>
                </a:ext>
              </a:extLst>
            </p:cNvPr>
            <p:cNvSpPr/>
            <p:nvPr/>
          </p:nvSpPr>
          <p:spPr>
            <a:xfrm>
              <a:off x="553071" y="452438"/>
              <a:ext cx="4263403" cy="723900"/>
            </a:xfrm>
            <a:prstGeom prst="rect">
              <a:avLst/>
            </a:prstGeom>
            <a:noFill/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D062772-C2F3-469D-8749-5A777859A6BA}"/>
                </a:ext>
              </a:extLst>
            </p:cNvPr>
            <p:cNvSpPr/>
            <p:nvPr/>
          </p:nvSpPr>
          <p:spPr>
            <a:xfrm>
              <a:off x="4816474" y="583555"/>
              <a:ext cx="1227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a typeface="Verdana" panose="020B0604030504040204" pitchFamily="34" charset="0"/>
                </a:rPr>
                <a:t>medium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29D2F63-A975-451D-B95D-B62AA0F52FF5}"/>
              </a:ext>
            </a:extLst>
          </p:cNvPr>
          <p:cNvGrpSpPr/>
          <p:nvPr/>
        </p:nvGrpSpPr>
        <p:grpSpPr>
          <a:xfrm>
            <a:off x="585123" y="5812856"/>
            <a:ext cx="5490640" cy="723900"/>
            <a:chOff x="553071" y="452438"/>
            <a:chExt cx="5490640" cy="7239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EEF8DA6-1313-47A7-A706-4EBB2B3ADA3E}"/>
                </a:ext>
              </a:extLst>
            </p:cNvPr>
            <p:cNvSpPr/>
            <p:nvPr/>
          </p:nvSpPr>
          <p:spPr>
            <a:xfrm>
              <a:off x="553071" y="452438"/>
              <a:ext cx="4263403" cy="723900"/>
            </a:xfrm>
            <a:prstGeom prst="rect">
              <a:avLst/>
            </a:prstGeom>
            <a:noFill/>
            <a:ln w="254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A00B53D-FC9F-48D6-84EC-12848FFA3806}"/>
                </a:ext>
              </a:extLst>
            </p:cNvPr>
            <p:cNvSpPr/>
            <p:nvPr/>
          </p:nvSpPr>
          <p:spPr>
            <a:xfrm>
              <a:off x="4816474" y="583555"/>
              <a:ext cx="1227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ea typeface="Verdana" panose="020B0604030504040204" pitchFamily="34" charset="0"/>
                </a:rPr>
                <a:t>low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CEF194-A3D9-4829-B6AA-31CD355305D2}"/>
              </a:ext>
            </a:extLst>
          </p:cNvPr>
          <p:cNvGrpSpPr/>
          <p:nvPr/>
        </p:nvGrpSpPr>
        <p:grpSpPr>
          <a:xfrm>
            <a:off x="6093570" y="3428446"/>
            <a:ext cx="6096000" cy="3429000"/>
            <a:chOff x="6096000" y="3429000"/>
            <a:chExt cx="6096000" cy="34290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2A4147C-273E-467E-AFF0-97A6D35F94F9}"/>
                </a:ext>
              </a:extLst>
            </p:cNvPr>
            <p:cNvSpPr/>
            <p:nvPr/>
          </p:nvSpPr>
          <p:spPr>
            <a:xfrm>
              <a:off x="6096000" y="3429000"/>
              <a:ext cx="6096000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0070C0"/>
                </a:solidFill>
              </a:endParaRP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006EAC6A-4F0D-4A25-B691-87A9805C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2471" y="3497881"/>
              <a:ext cx="4549254" cy="3351346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C5E1C1B-E91B-4A9C-AC86-6950C0A7E2E8}"/>
                </a:ext>
              </a:extLst>
            </p:cNvPr>
            <p:cNvSpPr/>
            <p:nvPr/>
          </p:nvSpPr>
          <p:spPr>
            <a:xfrm>
              <a:off x="6656486" y="3969727"/>
              <a:ext cx="303684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DDD2936-0BFF-4DD9-A7F5-7800D987CF0B}"/>
                </a:ext>
              </a:extLst>
            </p:cNvPr>
            <p:cNvSpPr/>
            <p:nvPr/>
          </p:nvSpPr>
          <p:spPr>
            <a:xfrm>
              <a:off x="7897117" y="3969727"/>
              <a:ext cx="303684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DED8231-F220-4017-8B5E-278144045FE9}"/>
                </a:ext>
              </a:extLst>
            </p:cNvPr>
            <p:cNvSpPr/>
            <p:nvPr/>
          </p:nvSpPr>
          <p:spPr>
            <a:xfrm>
              <a:off x="9129489" y="3965486"/>
              <a:ext cx="303684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0AE3397-D2C9-4C35-BC21-2495C8A704F7}"/>
                </a:ext>
              </a:extLst>
            </p:cNvPr>
            <p:cNvSpPr/>
            <p:nvPr/>
          </p:nvSpPr>
          <p:spPr>
            <a:xfrm>
              <a:off x="6656486" y="4921038"/>
              <a:ext cx="303684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642742C-2104-40D1-B75A-127E3FF6E810}"/>
                </a:ext>
              </a:extLst>
            </p:cNvPr>
            <p:cNvSpPr/>
            <p:nvPr/>
          </p:nvSpPr>
          <p:spPr>
            <a:xfrm>
              <a:off x="7897117" y="4921038"/>
              <a:ext cx="303684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3617524-C0E6-4ACA-AD72-B355B6645587}"/>
                </a:ext>
              </a:extLst>
            </p:cNvPr>
            <p:cNvSpPr/>
            <p:nvPr/>
          </p:nvSpPr>
          <p:spPr>
            <a:xfrm>
              <a:off x="9129489" y="4916797"/>
              <a:ext cx="303684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EA32DE3-6354-4204-889E-750442FD5448}"/>
                </a:ext>
              </a:extLst>
            </p:cNvPr>
            <p:cNvSpPr/>
            <p:nvPr/>
          </p:nvSpPr>
          <p:spPr>
            <a:xfrm>
              <a:off x="6656486" y="5852095"/>
              <a:ext cx="303684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611045A-0846-40E7-B8FA-192EE49F7DD4}"/>
                </a:ext>
              </a:extLst>
            </p:cNvPr>
            <p:cNvSpPr/>
            <p:nvPr/>
          </p:nvSpPr>
          <p:spPr>
            <a:xfrm>
              <a:off x="7897117" y="5852095"/>
              <a:ext cx="303684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6BE0C60-C45D-4187-A439-674BF5806CFE}"/>
                </a:ext>
              </a:extLst>
            </p:cNvPr>
            <p:cNvSpPr/>
            <p:nvPr/>
          </p:nvSpPr>
          <p:spPr>
            <a:xfrm>
              <a:off x="9129489" y="5847854"/>
              <a:ext cx="303684" cy="139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6D43B1D-80E4-4440-8042-ADFB0A595725}"/>
              </a:ext>
            </a:extLst>
          </p:cNvPr>
          <p:cNvGrpSpPr/>
          <p:nvPr/>
        </p:nvGrpSpPr>
        <p:grpSpPr>
          <a:xfrm>
            <a:off x="6634181" y="3951370"/>
            <a:ext cx="5490640" cy="723900"/>
            <a:chOff x="553071" y="452438"/>
            <a:chExt cx="5490640" cy="72390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793FBA9-1A31-40F0-AD32-6D92E083B743}"/>
                </a:ext>
              </a:extLst>
            </p:cNvPr>
            <p:cNvSpPr/>
            <p:nvPr/>
          </p:nvSpPr>
          <p:spPr>
            <a:xfrm>
              <a:off x="553071" y="452438"/>
              <a:ext cx="4263403" cy="723900"/>
            </a:xfrm>
            <a:prstGeom prst="rect">
              <a:avLst/>
            </a:prstGeom>
            <a:noFill/>
            <a:ln w="254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73F1595-AC01-4DD2-85BA-616874146B38}"/>
                </a:ext>
              </a:extLst>
            </p:cNvPr>
            <p:cNvSpPr/>
            <p:nvPr/>
          </p:nvSpPr>
          <p:spPr>
            <a:xfrm>
              <a:off x="4816474" y="583555"/>
              <a:ext cx="1227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ea typeface="Verdana" panose="020B0604030504040204" pitchFamily="34" charset="0"/>
                </a:rPr>
                <a:t>medium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8B8C603-554C-415F-8FCE-ADC58EBBF1ED}"/>
              </a:ext>
            </a:extLst>
          </p:cNvPr>
          <p:cNvGrpSpPr/>
          <p:nvPr/>
        </p:nvGrpSpPr>
        <p:grpSpPr>
          <a:xfrm>
            <a:off x="6634181" y="4899108"/>
            <a:ext cx="5483665" cy="733671"/>
            <a:chOff x="553071" y="1400176"/>
            <a:chExt cx="5483665" cy="733671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3C65F22-09B2-4211-95C6-05E106D9A569}"/>
                </a:ext>
              </a:extLst>
            </p:cNvPr>
            <p:cNvSpPr/>
            <p:nvPr/>
          </p:nvSpPr>
          <p:spPr>
            <a:xfrm>
              <a:off x="553071" y="1400176"/>
              <a:ext cx="4263403" cy="723900"/>
            </a:xfrm>
            <a:prstGeom prst="rect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9511116-D4E9-47E6-B435-0095BE0FC72D}"/>
                </a:ext>
              </a:extLst>
            </p:cNvPr>
            <p:cNvSpPr/>
            <p:nvPr/>
          </p:nvSpPr>
          <p:spPr>
            <a:xfrm>
              <a:off x="4809499" y="1425961"/>
              <a:ext cx="122723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ea typeface="Verdana" panose="020B0604030504040204" pitchFamily="34" charset="0"/>
                </a:rPr>
                <a:t>medium-high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C29ACFB-487C-46AC-9D1B-72DB32BD7385}"/>
              </a:ext>
            </a:extLst>
          </p:cNvPr>
          <p:cNvGrpSpPr/>
          <p:nvPr/>
        </p:nvGrpSpPr>
        <p:grpSpPr>
          <a:xfrm>
            <a:off x="6634181" y="5819808"/>
            <a:ext cx="5483665" cy="746176"/>
            <a:chOff x="553071" y="2343152"/>
            <a:chExt cx="5483665" cy="7239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3043D99-60B5-427A-8D73-6DB63E0FCDA6}"/>
                </a:ext>
              </a:extLst>
            </p:cNvPr>
            <p:cNvSpPr/>
            <p:nvPr/>
          </p:nvSpPr>
          <p:spPr>
            <a:xfrm>
              <a:off x="553071" y="2343152"/>
              <a:ext cx="4263403" cy="723900"/>
            </a:xfrm>
            <a:prstGeom prst="rect">
              <a:avLst/>
            </a:prstGeom>
            <a:noFill/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70EDD45-4ED6-4025-9599-A50A78DA98C1}"/>
                </a:ext>
              </a:extLst>
            </p:cNvPr>
            <p:cNvSpPr/>
            <p:nvPr/>
          </p:nvSpPr>
          <p:spPr>
            <a:xfrm>
              <a:off x="4809499" y="2436473"/>
              <a:ext cx="12272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  <a:ea typeface="Verdana" panose="020B0604030504040204" pitchFamily="34" charset="0"/>
                </a:rPr>
                <a:t>high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4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D2ED88-2F02-40BB-9402-D2CFAE839711}"/>
              </a:ext>
            </a:extLst>
          </p:cNvPr>
          <p:cNvSpPr/>
          <p:nvPr/>
        </p:nvSpPr>
        <p:spPr>
          <a:xfrm>
            <a:off x="6202680" y="98419"/>
            <a:ext cx="5838363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1" dirty="0">
                <a:latin typeface="+mj-lt"/>
                <a:ea typeface="Verdana" panose="020B0604030504040204" pitchFamily="34" charset="0"/>
              </a:rPr>
              <a:t>Biomarkers for grain yield stability in rice under drought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611655-53BE-4818-9C04-D1C1B3FCF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10"/>
          <a:stretch/>
        </p:blipFill>
        <p:spPr>
          <a:xfrm rot="5400000">
            <a:off x="1906795" y="-743019"/>
            <a:ext cx="3051632" cy="47345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F901-9952-44A2-A9F7-81CEAAB1034B}"/>
              </a:ext>
            </a:extLst>
          </p:cNvPr>
          <p:cNvSpPr/>
          <p:nvPr/>
        </p:nvSpPr>
        <p:spPr>
          <a:xfrm>
            <a:off x="-142876" y="3150052"/>
            <a:ext cx="8905876" cy="358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+mj-lt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ea typeface="Verdana" panose="020B0604030504040204" pitchFamily="34" charset="0"/>
              </a:rPr>
              <a:t>During drought, leaf oxidative stress status is more predictive of grain yield  performance than central metabolism.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+mj-lt"/>
              <a:ea typeface="Verdan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DHAR and MDA are the two best biomarkers for GY</a:t>
            </a:r>
            <a:r>
              <a:rPr lang="en-US" sz="1700" baseline="-250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DRO</a:t>
            </a:r>
            <a:r>
              <a:rPr lang="en-US" sz="17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 and GY</a:t>
            </a:r>
            <a:r>
              <a:rPr lang="en-US" sz="1700" baseline="-250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LOSS</a:t>
            </a:r>
            <a:r>
              <a:rPr lang="en-US" sz="17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+mj-lt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These two biomarkers reveal the crucial role of the ascorbate-glutathione cycle in limiting ROS-mediated oxidative damage.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+mj-lt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Genetic variation associated with DHAR and MDA values was mapped in the association panel.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+mj-lt"/>
              <a:ea typeface="Verdana" panose="020B0604030504040204" pitchFamily="34" charset="0"/>
              <a:sym typeface="Wingdings" panose="05000000000000000000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+mj-lt"/>
                <a:ea typeface="Verdana" panose="020B0604030504040204" pitchFamily="34" charset="0"/>
                <a:sym typeface="Wingdings" panose="05000000000000000000" pitchFamily="2" charset="2"/>
              </a:rPr>
              <a:t>DHAR and MDA QTLs (and underlying genes) are promising breeding targets for improving drought tolerance in rice.</a:t>
            </a:r>
            <a:endParaRPr lang="en-US" sz="1700" b="1" dirty="0">
              <a:latin typeface="+mj-lt"/>
              <a:ea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D3B70D-9FF8-4A97-8500-CC7E7FE948D0}"/>
              </a:ext>
            </a:extLst>
          </p:cNvPr>
          <p:cNvSpPr/>
          <p:nvPr/>
        </p:nvSpPr>
        <p:spPr>
          <a:xfrm>
            <a:off x="5488781" y="569791"/>
            <a:ext cx="433388" cy="183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3E0D5-29CD-48F4-AF71-7FDBF35ACD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26" y="986116"/>
            <a:ext cx="3283850" cy="57734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CA5B35-543C-4904-9D26-E3909F414108}"/>
              </a:ext>
            </a:extLst>
          </p:cNvPr>
          <p:cNvSpPr/>
          <p:nvPr/>
        </p:nvSpPr>
        <p:spPr>
          <a:xfrm>
            <a:off x="1165736" y="1828799"/>
            <a:ext cx="4634129" cy="6286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35FC5-5EF2-46BA-8106-C11D383E648A}"/>
              </a:ext>
            </a:extLst>
          </p:cNvPr>
          <p:cNvSpPr/>
          <p:nvPr/>
        </p:nvSpPr>
        <p:spPr>
          <a:xfrm>
            <a:off x="1165736" y="2457450"/>
            <a:ext cx="4634129" cy="6286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CC7A9DC-FD3D-4048-87CF-18EE29104CB3}"/>
              </a:ext>
            </a:extLst>
          </p:cNvPr>
          <p:cNvSpPr/>
          <p:nvPr/>
        </p:nvSpPr>
        <p:spPr>
          <a:xfrm>
            <a:off x="186578" y="75675"/>
            <a:ext cx="11757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GWAS under the two treatments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720490-09D4-450D-AEA9-17923E4C0E0D}"/>
              </a:ext>
            </a:extLst>
          </p:cNvPr>
          <p:cNvGrpSpPr/>
          <p:nvPr/>
        </p:nvGrpSpPr>
        <p:grpSpPr>
          <a:xfrm>
            <a:off x="49025" y="1133779"/>
            <a:ext cx="8157323" cy="5003322"/>
            <a:chOff x="186577" y="1133779"/>
            <a:chExt cx="8157323" cy="5003322"/>
          </a:xfrm>
        </p:grpSpPr>
        <p:pic>
          <p:nvPicPr>
            <p:cNvPr id="5" name="Picture 4" descr="A picture containing text, nature&#10;&#10;Description automatically generated">
              <a:extLst>
                <a:ext uri="{FF2B5EF4-FFF2-40B4-BE49-F238E27FC236}">
                  <a16:creationId xmlns:a16="http://schemas.microsoft.com/office/drawing/2014/main" id="{0B3D1B09-0634-405F-AA5F-F349B6D9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00" y="3787601"/>
              <a:ext cx="3759200" cy="2349500"/>
            </a:xfrm>
            <a:prstGeom prst="rect">
              <a:avLst/>
            </a:prstGeom>
          </p:spPr>
        </p:pic>
        <p:pic>
          <p:nvPicPr>
            <p:cNvPr id="9" name="Picture 8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9AD768A4-F555-4034-99C9-1C845BC0A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996" y="3806300"/>
              <a:ext cx="3728904" cy="2330801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C989905F-63CB-4AF4-AB3C-DA3F57706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796" y="1656999"/>
              <a:ext cx="3728904" cy="2330801"/>
            </a:xfrm>
            <a:prstGeom prst="rect">
              <a:avLst/>
            </a:prstGeom>
          </p:spPr>
        </p:pic>
        <p:pic>
          <p:nvPicPr>
            <p:cNvPr id="14" name="Picture 13" descr="Timeline&#10;&#10;Description automatically generated">
              <a:extLst>
                <a:ext uri="{FF2B5EF4-FFF2-40B4-BE49-F238E27FC236}">
                  <a16:creationId xmlns:a16="http://schemas.microsoft.com/office/drawing/2014/main" id="{8BD5D9AD-20C4-4242-9923-2424EDB31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996" y="1675699"/>
              <a:ext cx="3728904" cy="233080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B0A21D-744A-463E-9134-0BDFBA0C6D35}"/>
                </a:ext>
              </a:extLst>
            </p:cNvPr>
            <p:cNvSpPr txBox="1"/>
            <p:nvPr/>
          </p:nvSpPr>
          <p:spPr>
            <a:xfrm>
              <a:off x="2398269" y="1133779"/>
              <a:ext cx="1038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DHAR</a:t>
              </a:r>
              <a:endParaRPr lang="fr-FR" sz="28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D2D69D-F6E1-41ED-AE6F-33065369E6D4}"/>
                </a:ext>
              </a:extLst>
            </p:cNvPr>
            <p:cNvSpPr txBox="1"/>
            <p:nvPr/>
          </p:nvSpPr>
          <p:spPr>
            <a:xfrm>
              <a:off x="6045200" y="1133779"/>
              <a:ext cx="1358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MDHAR</a:t>
              </a:r>
              <a:endParaRPr lang="fr-FR" sz="2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5354C0-A38B-4727-882B-5F812A78032B}"/>
                </a:ext>
              </a:extLst>
            </p:cNvPr>
            <p:cNvSpPr txBox="1"/>
            <p:nvPr/>
          </p:nvSpPr>
          <p:spPr>
            <a:xfrm rot="16200000">
              <a:off x="-415596" y="2529442"/>
              <a:ext cx="1727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DROUGHT</a:t>
              </a:r>
              <a:endParaRPr lang="fr-FR" sz="28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C80B0B-B671-4495-94B7-0AC82D743B30}"/>
                </a:ext>
              </a:extLst>
            </p:cNvPr>
            <p:cNvSpPr txBox="1"/>
            <p:nvPr/>
          </p:nvSpPr>
          <p:spPr>
            <a:xfrm rot="16200000">
              <a:off x="-415597" y="4660044"/>
              <a:ext cx="1727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CONTROL</a:t>
              </a:r>
              <a:endParaRPr lang="fr-FR" sz="28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73ED5-19A5-4A4D-81EB-E1D848C34031}"/>
              </a:ext>
            </a:extLst>
          </p:cNvPr>
          <p:cNvGrpSpPr/>
          <p:nvPr/>
        </p:nvGrpSpPr>
        <p:grpSpPr>
          <a:xfrm>
            <a:off x="8283308" y="1133779"/>
            <a:ext cx="3728904" cy="4993972"/>
            <a:chOff x="8283308" y="1133779"/>
            <a:chExt cx="3728904" cy="4993972"/>
          </a:xfrm>
        </p:grpSpPr>
        <p:pic>
          <p:nvPicPr>
            <p:cNvPr id="18" name="Picture 17" descr="Timeline&#10;&#10;Description automatically generated">
              <a:extLst>
                <a:ext uri="{FF2B5EF4-FFF2-40B4-BE49-F238E27FC236}">
                  <a16:creationId xmlns:a16="http://schemas.microsoft.com/office/drawing/2014/main" id="{00A5D969-1CFF-42BF-9D05-D50119536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308" y="3796950"/>
              <a:ext cx="3728904" cy="2330801"/>
            </a:xfrm>
            <a:prstGeom prst="rect">
              <a:avLst/>
            </a:prstGeom>
          </p:spPr>
        </p:pic>
        <p:pic>
          <p:nvPicPr>
            <p:cNvPr id="20" name="Picture 1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E8CCA54-B8BF-490E-8FA0-354CA8587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308" y="1694398"/>
              <a:ext cx="3728904" cy="233080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901802-AE90-4DAB-8525-D83FD6990D49}"/>
                </a:ext>
              </a:extLst>
            </p:cNvPr>
            <p:cNvSpPr txBox="1"/>
            <p:nvPr/>
          </p:nvSpPr>
          <p:spPr>
            <a:xfrm>
              <a:off x="9498606" y="1133779"/>
              <a:ext cx="1358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TAC</a:t>
              </a:r>
              <a:endParaRPr lang="fr-F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296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E19321-63C7-4FCA-B5B2-7A42D909E81F}"/>
              </a:ext>
            </a:extLst>
          </p:cNvPr>
          <p:cNvSpPr/>
          <p:nvPr/>
        </p:nvSpPr>
        <p:spPr>
          <a:xfrm>
            <a:off x="186578" y="75675"/>
            <a:ext cx="11897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Haplotype analysis of the chromosomal region (120kb – 25 SNPs)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1792F88-98D8-46B4-BEB1-7196E5125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8" y="1171575"/>
            <a:ext cx="3233055" cy="5686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9F769-BC4E-4691-BC52-1E238B00D64E}"/>
              </a:ext>
            </a:extLst>
          </p:cNvPr>
          <p:cNvSpPr txBox="1"/>
          <p:nvPr/>
        </p:nvSpPr>
        <p:spPr>
          <a:xfrm>
            <a:off x="2065051" y="3321199"/>
            <a:ext cx="1020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21,899,570</a:t>
            </a:r>
          </a:p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(21,933,611)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AA188-56F0-4165-926E-9428901EB9DC}"/>
              </a:ext>
            </a:extLst>
          </p:cNvPr>
          <p:cNvSpPr txBox="1"/>
          <p:nvPr/>
        </p:nvSpPr>
        <p:spPr>
          <a:xfrm>
            <a:off x="1941545" y="1327854"/>
            <a:ext cx="92964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21,883,335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21,883,406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14FA6E-9702-4046-B03B-2D3B4FE39BAB}"/>
              </a:ext>
            </a:extLst>
          </p:cNvPr>
          <p:cNvCxnSpPr/>
          <p:nvPr/>
        </p:nvCxnSpPr>
        <p:spPr>
          <a:xfrm>
            <a:off x="1819625" y="3352800"/>
            <a:ext cx="243840" cy="76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E1AE9AD-FA9E-4EAD-9942-D3F2B0103DE3}"/>
              </a:ext>
            </a:extLst>
          </p:cNvPr>
          <p:cNvSpPr/>
          <p:nvPr/>
        </p:nvSpPr>
        <p:spPr>
          <a:xfrm>
            <a:off x="859507" y="5680075"/>
            <a:ext cx="806450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C2EF64-5A47-46CF-8916-F80230AD01F7}"/>
              </a:ext>
            </a:extLst>
          </p:cNvPr>
          <p:cNvSpPr/>
          <p:nvPr/>
        </p:nvSpPr>
        <p:spPr>
          <a:xfrm>
            <a:off x="2606549" y="5771455"/>
            <a:ext cx="806450" cy="223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3001D2-E1A3-450C-AAF9-52D6DF25D476}"/>
              </a:ext>
            </a:extLst>
          </p:cNvPr>
          <p:cNvSpPr/>
          <p:nvPr/>
        </p:nvSpPr>
        <p:spPr>
          <a:xfrm>
            <a:off x="2590094" y="5659586"/>
            <a:ext cx="806450" cy="223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8C1375-AB85-4BCB-92C4-F259694C1845}"/>
              </a:ext>
            </a:extLst>
          </p:cNvPr>
          <p:cNvSpPr/>
          <p:nvPr/>
        </p:nvSpPr>
        <p:spPr>
          <a:xfrm>
            <a:off x="2303044" y="5491783"/>
            <a:ext cx="689771" cy="223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DBC7EC-9803-4C8F-92BB-DD1D7600B2DB}"/>
              </a:ext>
            </a:extLst>
          </p:cNvPr>
          <p:cNvSpPr/>
          <p:nvPr/>
        </p:nvSpPr>
        <p:spPr>
          <a:xfrm rot="17128751">
            <a:off x="2095773" y="5620416"/>
            <a:ext cx="414543" cy="223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E8F604-85C1-4671-A2B1-7343CD06546C}"/>
              </a:ext>
            </a:extLst>
          </p:cNvPr>
          <p:cNvSpPr/>
          <p:nvPr/>
        </p:nvSpPr>
        <p:spPr>
          <a:xfrm>
            <a:off x="39626" y="4883405"/>
            <a:ext cx="689771" cy="223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485F84-3793-4AFE-A7F8-273251A029EB}"/>
              </a:ext>
            </a:extLst>
          </p:cNvPr>
          <p:cNvSpPr/>
          <p:nvPr/>
        </p:nvSpPr>
        <p:spPr>
          <a:xfrm>
            <a:off x="24030" y="3045023"/>
            <a:ext cx="689771" cy="223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F58E3B-7A38-4295-87FA-B0F430D3AB13}"/>
              </a:ext>
            </a:extLst>
          </p:cNvPr>
          <p:cNvSpPr/>
          <p:nvPr/>
        </p:nvSpPr>
        <p:spPr>
          <a:xfrm>
            <a:off x="14698" y="1215985"/>
            <a:ext cx="689771" cy="223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24815-D978-4857-958A-FC6206391305}"/>
              </a:ext>
            </a:extLst>
          </p:cNvPr>
          <p:cNvSpPr txBox="1"/>
          <p:nvPr/>
        </p:nvSpPr>
        <p:spPr>
          <a:xfrm>
            <a:off x="2063175" y="5004961"/>
            <a:ext cx="92964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21,933,565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21,954,237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9D04BB9B-3BEB-405D-B5E6-5B1CF90912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68863" y="1220715"/>
            <a:ext cx="8915403" cy="2884487"/>
            <a:chOff x="2243" y="1439"/>
            <a:chExt cx="5616" cy="1817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D7AD7912-F634-474E-8FDE-1F29EE1ADB7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62" y="1475"/>
              <a:ext cx="5376" cy="1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grpSp>
          <p:nvGrpSpPr>
            <p:cNvPr id="10" name="Group 205">
              <a:extLst>
                <a:ext uri="{FF2B5EF4-FFF2-40B4-BE49-F238E27FC236}">
                  <a16:creationId xmlns:a16="http://schemas.microsoft.com/office/drawing/2014/main" id="{7D851316-BEAD-4F1D-A4DC-FE78D59C6C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3" y="1439"/>
              <a:ext cx="5616" cy="1817"/>
              <a:chOff x="2243" y="1439"/>
              <a:chExt cx="5616" cy="1817"/>
            </a:xfrm>
          </p:grpSpPr>
          <p:sp>
            <p:nvSpPr>
              <p:cNvPr id="62" name="Rectangle 5">
                <a:extLst>
                  <a:ext uri="{FF2B5EF4-FFF2-40B4-BE49-F238E27FC236}">
                    <a16:creationId xmlns:a16="http://schemas.microsoft.com/office/drawing/2014/main" id="{E098C202-8984-4356-93DB-A9494820B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1475"/>
                <a:ext cx="5597" cy="1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3" name="Rectangle 6">
                <a:extLst>
                  <a:ext uri="{FF2B5EF4-FFF2-40B4-BE49-F238E27FC236}">
                    <a16:creationId xmlns:a16="http://schemas.microsoft.com/office/drawing/2014/main" id="{ED77C3A0-C68A-4B6A-B8A4-867E9EE4F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2603"/>
                <a:ext cx="518" cy="1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4" name="Rectangle 7">
                <a:extLst>
                  <a:ext uri="{FF2B5EF4-FFF2-40B4-BE49-F238E27FC236}">
                    <a16:creationId xmlns:a16="http://schemas.microsoft.com/office/drawing/2014/main" id="{ACE65196-BD01-445E-BCFA-BBA0EE80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7" y="2603"/>
                <a:ext cx="675" cy="19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" name="Rectangle 8">
                <a:extLst>
                  <a:ext uri="{FF2B5EF4-FFF2-40B4-BE49-F238E27FC236}">
                    <a16:creationId xmlns:a16="http://schemas.microsoft.com/office/drawing/2014/main" id="{F0ACC0CF-C774-4BA3-A125-89636044F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0" y="2603"/>
                <a:ext cx="507" cy="196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" name="Rectangle 9">
                <a:extLst>
                  <a:ext uri="{FF2B5EF4-FFF2-40B4-BE49-F238E27FC236}">
                    <a16:creationId xmlns:a16="http://schemas.microsoft.com/office/drawing/2014/main" id="{3EE4C986-AEE6-44B2-AF1E-3058DD724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4" y="2603"/>
                <a:ext cx="1347" cy="19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7" name="Rectangle 10">
                <a:extLst>
                  <a:ext uri="{FF2B5EF4-FFF2-40B4-BE49-F238E27FC236}">
                    <a16:creationId xmlns:a16="http://schemas.microsoft.com/office/drawing/2014/main" id="{49352F4C-6E03-40F7-872C-89C652C82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" y="2603"/>
                <a:ext cx="170" cy="196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8" name="Rectangle 11">
                <a:extLst>
                  <a:ext uri="{FF2B5EF4-FFF2-40B4-BE49-F238E27FC236}">
                    <a16:creationId xmlns:a16="http://schemas.microsoft.com/office/drawing/2014/main" id="{D037B4B7-6D6F-4B23-ADC1-82DC062F45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7" y="2603"/>
                <a:ext cx="1515" cy="196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9" name="Rectangle 12">
                <a:extLst>
                  <a:ext uri="{FF2B5EF4-FFF2-40B4-BE49-F238E27FC236}">
                    <a16:creationId xmlns:a16="http://schemas.microsoft.com/office/drawing/2014/main" id="{ED0D779E-1613-4D03-85D8-58C5BDCEB9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0" y="2603"/>
                <a:ext cx="879" cy="1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" name="Rectangle 13">
                <a:extLst>
                  <a:ext uri="{FF2B5EF4-FFF2-40B4-BE49-F238E27FC236}">
                    <a16:creationId xmlns:a16="http://schemas.microsoft.com/office/drawing/2014/main" id="{38420EDA-775C-4C00-A4E9-A051FBB39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2796"/>
                <a:ext cx="5597" cy="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1" name="Rectangle 14">
                <a:extLst>
                  <a:ext uri="{FF2B5EF4-FFF2-40B4-BE49-F238E27FC236}">
                    <a16:creationId xmlns:a16="http://schemas.microsoft.com/office/drawing/2014/main" id="{F0F1F0E0-A67A-4583-B5F2-415703632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2862"/>
                <a:ext cx="518" cy="1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2" name="Rectangle 15">
                <a:extLst>
                  <a:ext uri="{FF2B5EF4-FFF2-40B4-BE49-F238E27FC236}">
                    <a16:creationId xmlns:a16="http://schemas.microsoft.com/office/drawing/2014/main" id="{BF6D82B7-2339-4945-AB2F-8CFC21611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7" y="2862"/>
                <a:ext cx="4205" cy="196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3" name="Rectangle 16">
                <a:extLst>
                  <a:ext uri="{FF2B5EF4-FFF2-40B4-BE49-F238E27FC236}">
                    <a16:creationId xmlns:a16="http://schemas.microsoft.com/office/drawing/2014/main" id="{C5BFCC8E-1A2B-401F-9C1B-0DCEFE826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0" y="2862"/>
                <a:ext cx="879" cy="1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4" name="Rectangle 17">
                <a:extLst>
                  <a:ext uri="{FF2B5EF4-FFF2-40B4-BE49-F238E27FC236}">
                    <a16:creationId xmlns:a16="http://schemas.microsoft.com/office/drawing/2014/main" id="{486873E0-71FE-4340-8118-CF48FF9D5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055"/>
                <a:ext cx="5597" cy="2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5" name="Rectangle 18">
                <a:extLst>
                  <a:ext uri="{FF2B5EF4-FFF2-40B4-BE49-F238E27FC236}">
                    <a16:creationId xmlns:a16="http://schemas.microsoft.com/office/drawing/2014/main" id="{4F08580A-E9DA-42FB-8C79-CABA39B7F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1588"/>
                <a:ext cx="52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Trait mapped: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65F3BC3B-DCE6-4A3C-99A2-3806F3748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04" y="1581"/>
                <a:ext cx="267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DHAR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861C1FAC-BC94-40E6-A324-CB25588F2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240" y="1581"/>
                <a:ext cx="267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DHAR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F13DBFD2-94C3-417A-8402-71333DFEA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946" y="1614"/>
                <a:ext cx="201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TAC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E3F26CD4-18FA-4811-BA62-B862F2739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8" y="1549"/>
                <a:ext cx="333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MDHAR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" name="Rectangle 23">
                <a:extLst>
                  <a:ext uri="{FF2B5EF4-FFF2-40B4-BE49-F238E27FC236}">
                    <a16:creationId xmlns:a16="http://schemas.microsoft.com/office/drawing/2014/main" id="{EE762710-103A-4F94-8305-E0A854225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065" y="1549"/>
                <a:ext cx="333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MDHAR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24">
                <a:extLst>
                  <a:ext uri="{FF2B5EF4-FFF2-40B4-BE49-F238E27FC236}">
                    <a16:creationId xmlns:a16="http://schemas.microsoft.com/office/drawing/2014/main" id="{F39F3E4D-604E-4E7A-AF56-7ADE6966C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" y="1982"/>
                <a:ext cx="50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Position (bp):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25">
                <a:extLst>
                  <a:ext uri="{FF2B5EF4-FFF2-40B4-BE49-F238E27FC236}">
                    <a16:creationId xmlns:a16="http://schemas.microsoft.com/office/drawing/2014/main" id="{F7444229-059F-4378-98A0-028EDBB0D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652" y="1982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21,841,711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" name="Rectangle 26">
                <a:extLst>
                  <a:ext uri="{FF2B5EF4-FFF2-40B4-BE49-F238E27FC236}">
                    <a16:creationId xmlns:a16="http://schemas.microsoft.com/office/drawing/2014/main" id="{77B558CA-B5E5-4135-A6AE-0BD88DA5E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820" y="1977"/>
                <a:ext cx="435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21,883,335</a:t>
                </a:r>
                <a:endParaRPr kumimoji="0" lang="fr-FR" altLang="fr-F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" name="Rectangle 27">
                <a:extLst>
                  <a:ext uri="{FF2B5EF4-FFF2-40B4-BE49-F238E27FC236}">
                    <a16:creationId xmlns:a16="http://schemas.microsoft.com/office/drawing/2014/main" id="{5EE48781-8BD3-4747-AA41-8895A2231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88" y="1982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21,883,359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" name="Rectangle 28">
                <a:extLst>
                  <a:ext uri="{FF2B5EF4-FFF2-40B4-BE49-F238E27FC236}">
                    <a16:creationId xmlns:a16="http://schemas.microsoft.com/office/drawing/2014/main" id="{2A45E01C-CDB2-4811-B573-3ED9AA162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156" y="1977"/>
                <a:ext cx="435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21,883,406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" name="Rectangle 29">
                <a:extLst>
                  <a:ext uri="{FF2B5EF4-FFF2-40B4-BE49-F238E27FC236}">
                    <a16:creationId xmlns:a16="http://schemas.microsoft.com/office/drawing/2014/main" id="{862C4D33-CF31-49AC-8DB2-44906B459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324" y="1982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21,883,539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" name="Rectangle 30">
                <a:extLst>
                  <a:ext uri="{FF2B5EF4-FFF2-40B4-BE49-F238E27FC236}">
                    <a16:creationId xmlns:a16="http://schemas.microsoft.com/office/drawing/2014/main" id="{997027AE-81D9-4102-830B-59E27B697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491" y="1982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21,883,558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31">
                <a:extLst>
                  <a:ext uri="{FF2B5EF4-FFF2-40B4-BE49-F238E27FC236}">
                    <a16:creationId xmlns:a16="http://schemas.microsoft.com/office/drawing/2014/main" id="{762546EF-C9E5-4F92-842A-66D5224AA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660" y="1982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21,883,579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" name="Rectangle 32">
                <a:extLst>
                  <a:ext uri="{FF2B5EF4-FFF2-40B4-BE49-F238E27FC236}">
                    <a16:creationId xmlns:a16="http://schemas.microsoft.com/office/drawing/2014/main" id="{0F05B2C8-26C2-4EC7-8948-290AD22B6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829" y="1978"/>
                <a:ext cx="435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21,899,570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" name="Rectangle 33">
                <a:extLst>
                  <a:ext uri="{FF2B5EF4-FFF2-40B4-BE49-F238E27FC236}">
                    <a16:creationId xmlns:a16="http://schemas.microsoft.com/office/drawing/2014/main" id="{C00940D2-19DC-4506-A384-EC8EC1B74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997" y="1978"/>
                <a:ext cx="435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21,933,565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34">
                <a:extLst>
                  <a:ext uri="{FF2B5EF4-FFF2-40B4-BE49-F238E27FC236}">
                    <a16:creationId xmlns:a16="http://schemas.microsoft.com/office/drawing/2014/main" id="{A01A085C-1111-4960-A604-E81764935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165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21,933,611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" name="Rectangle 35">
                <a:extLst>
                  <a:ext uri="{FF2B5EF4-FFF2-40B4-BE49-F238E27FC236}">
                    <a16:creationId xmlns:a16="http://schemas.microsoft.com/office/drawing/2014/main" id="{0BE8B722-F0BC-43A9-AC6D-34663150E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333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21,933,612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" name="Rectangle 36">
                <a:extLst>
                  <a:ext uri="{FF2B5EF4-FFF2-40B4-BE49-F238E27FC236}">
                    <a16:creationId xmlns:a16="http://schemas.microsoft.com/office/drawing/2014/main" id="{88D2311C-9893-45E8-BC64-2A98CB304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501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21,933,653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37">
                <a:extLst>
                  <a:ext uri="{FF2B5EF4-FFF2-40B4-BE49-F238E27FC236}">
                    <a16:creationId xmlns:a16="http://schemas.microsoft.com/office/drawing/2014/main" id="{98E48959-89D5-4AA8-B699-E1A030739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669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21,933,657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38">
                <a:extLst>
                  <a:ext uri="{FF2B5EF4-FFF2-40B4-BE49-F238E27FC236}">
                    <a16:creationId xmlns:a16="http://schemas.microsoft.com/office/drawing/2014/main" id="{16573F1B-E8CE-4C4E-9C99-2433D1094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837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21,935,057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" name="Rectangle 39">
                <a:extLst>
                  <a:ext uri="{FF2B5EF4-FFF2-40B4-BE49-F238E27FC236}">
                    <a16:creationId xmlns:a16="http://schemas.microsoft.com/office/drawing/2014/main" id="{5FF78053-B36B-44AC-94F1-A819BD48A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005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21,935,058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" name="Rectangle 40">
                <a:extLst>
                  <a:ext uri="{FF2B5EF4-FFF2-40B4-BE49-F238E27FC236}">
                    <a16:creationId xmlns:a16="http://schemas.microsoft.com/office/drawing/2014/main" id="{CA1304C5-64A2-4AD1-826B-76CCEA318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73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21,951,320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41">
                <a:extLst>
                  <a:ext uri="{FF2B5EF4-FFF2-40B4-BE49-F238E27FC236}">
                    <a16:creationId xmlns:a16="http://schemas.microsoft.com/office/drawing/2014/main" id="{B356ED32-72AC-4E51-BC79-477D46E1C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341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21,951,409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42">
                <a:extLst>
                  <a:ext uri="{FF2B5EF4-FFF2-40B4-BE49-F238E27FC236}">
                    <a16:creationId xmlns:a16="http://schemas.microsoft.com/office/drawing/2014/main" id="{FB551914-CCC4-4420-A7F1-E45C83DB7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509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21,951,411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" name="Rectangle 43">
                <a:extLst>
                  <a:ext uri="{FF2B5EF4-FFF2-40B4-BE49-F238E27FC236}">
                    <a16:creationId xmlns:a16="http://schemas.microsoft.com/office/drawing/2014/main" id="{36249273-0AC7-4B2E-B586-8C04FB27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677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21,953,016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Rectangle 44">
                <a:extLst>
                  <a:ext uri="{FF2B5EF4-FFF2-40B4-BE49-F238E27FC236}">
                    <a16:creationId xmlns:a16="http://schemas.microsoft.com/office/drawing/2014/main" id="{1F945637-0755-4D34-85E4-FC9DD943C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846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21,954,105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" name="Rectangle 45">
                <a:extLst>
                  <a:ext uri="{FF2B5EF4-FFF2-40B4-BE49-F238E27FC236}">
                    <a16:creationId xmlns:a16="http://schemas.microsoft.com/office/drawing/2014/main" id="{92EC477E-2E19-4C03-844F-2DD88CD5B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014" y="1978"/>
                <a:ext cx="435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21,954,237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Rectangle 46">
                <a:extLst>
                  <a:ext uri="{FF2B5EF4-FFF2-40B4-BE49-F238E27FC236}">
                    <a16:creationId xmlns:a16="http://schemas.microsoft.com/office/drawing/2014/main" id="{8913A5F1-DF36-401A-8205-F30A15E6F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182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21,954,269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" name="Rectangle 47">
                <a:extLst>
                  <a:ext uri="{FF2B5EF4-FFF2-40B4-BE49-F238E27FC236}">
                    <a16:creationId xmlns:a16="http://schemas.microsoft.com/office/drawing/2014/main" id="{E1097FF0-0E08-4F1C-85D2-741D74752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350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21,954,499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Rectangle 48">
                <a:extLst>
                  <a:ext uri="{FF2B5EF4-FFF2-40B4-BE49-F238E27FC236}">
                    <a16:creationId xmlns:a16="http://schemas.microsoft.com/office/drawing/2014/main" id="{F23530D0-FD83-4A67-ACD6-92C1A9828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518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21,955,982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49">
                <a:extLst>
                  <a:ext uri="{FF2B5EF4-FFF2-40B4-BE49-F238E27FC236}">
                    <a16:creationId xmlns:a16="http://schemas.microsoft.com/office/drawing/2014/main" id="{5F756840-2DFA-4264-A861-AD95A961B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686" y="1983"/>
                <a:ext cx="433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21,964,299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50">
                <a:extLst>
                  <a:ext uri="{FF2B5EF4-FFF2-40B4-BE49-F238E27FC236}">
                    <a16:creationId xmlns:a16="http://schemas.microsoft.com/office/drawing/2014/main" id="{AC036AC0-B745-444F-BC06-1BEAFB4AF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0" y="2291"/>
                <a:ext cx="466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Allele1 (ref):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51">
                <a:extLst>
                  <a:ext uri="{FF2B5EF4-FFF2-40B4-BE49-F238E27FC236}">
                    <a16:creationId xmlns:a16="http://schemas.microsoft.com/office/drawing/2014/main" id="{A2B84D2E-AA5C-49EB-9D63-3DC3E8124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291"/>
                <a:ext cx="8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Rectangle 52">
                <a:extLst>
                  <a:ext uri="{FF2B5EF4-FFF2-40B4-BE49-F238E27FC236}">
                    <a16:creationId xmlns:a16="http://schemas.microsoft.com/office/drawing/2014/main" id="{7FBE776D-B4E8-4726-98A8-A46287E14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291"/>
                <a:ext cx="94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Rectangle 53">
                <a:extLst>
                  <a:ext uri="{FF2B5EF4-FFF2-40B4-BE49-F238E27FC236}">
                    <a16:creationId xmlns:a16="http://schemas.microsoft.com/office/drawing/2014/main" id="{070B803D-1A0A-4719-A98E-392EADB78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2291"/>
                <a:ext cx="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Rectangle 54">
                <a:extLst>
                  <a:ext uri="{FF2B5EF4-FFF2-40B4-BE49-F238E27FC236}">
                    <a16:creationId xmlns:a16="http://schemas.microsoft.com/office/drawing/2014/main" id="{E8600175-DE35-4A22-910D-D89EC8C77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" y="2291"/>
                <a:ext cx="102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Rectangle 55">
                <a:extLst>
                  <a:ext uri="{FF2B5EF4-FFF2-40B4-BE49-F238E27FC236}">
                    <a16:creationId xmlns:a16="http://schemas.microsoft.com/office/drawing/2014/main" id="{154C1A08-4DE1-4627-81D1-049EDF000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0" y="2291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Rectangle 56">
                <a:extLst>
                  <a:ext uri="{FF2B5EF4-FFF2-40B4-BE49-F238E27FC236}">
                    <a16:creationId xmlns:a16="http://schemas.microsoft.com/office/drawing/2014/main" id="{8EED29F2-5C74-488C-9320-E37881EC79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6" y="2291"/>
                <a:ext cx="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" name="Rectangle 57">
                <a:extLst>
                  <a:ext uri="{FF2B5EF4-FFF2-40B4-BE49-F238E27FC236}">
                    <a16:creationId xmlns:a16="http://schemas.microsoft.com/office/drawing/2014/main" id="{3D9D591B-CCB4-4FAF-A4CF-F47862331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2291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Rectangle 58">
                <a:extLst>
                  <a:ext uri="{FF2B5EF4-FFF2-40B4-BE49-F238E27FC236}">
                    <a16:creationId xmlns:a16="http://schemas.microsoft.com/office/drawing/2014/main" id="{087FA3BB-37D0-4BBF-8E2D-1443B4F27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2" y="2291"/>
                <a:ext cx="102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Rectangle 59">
                <a:extLst>
                  <a:ext uri="{FF2B5EF4-FFF2-40B4-BE49-F238E27FC236}">
                    <a16:creationId xmlns:a16="http://schemas.microsoft.com/office/drawing/2014/main" id="{2F29C1EA-F3FB-419E-BFED-86C2A2CB6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0" y="2291"/>
                <a:ext cx="102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607410FF-D29F-4F74-AB77-281219FE1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8" y="2291"/>
                <a:ext cx="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" name="Rectangle 61">
                <a:extLst>
                  <a:ext uri="{FF2B5EF4-FFF2-40B4-BE49-F238E27FC236}">
                    <a16:creationId xmlns:a16="http://schemas.microsoft.com/office/drawing/2014/main" id="{260731E4-93F7-4A92-B704-95D467AFD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" y="2291"/>
                <a:ext cx="9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Rectangle 62">
                <a:extLst>
                  <a:ext uri="{FF2B5EF4-FFF2-40B4-BE49-F238E27FC236}">
                    <a16:creationId xmlns:a16="http://schemas.microsoft.com/office/drawing/2014/main" id="{63404CE2-6CC9-455E-9761-51C6F821B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4" y="2291"/>
                <a:ext cx="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Rectangle 63">
                <a:extLst>
                  <a:ext uri="{FF2B5EF4-FFF2-40B4-BE49-F238E27FC236}">
                    <a16:creationId xmlns:a16="http://schemas.microsoft.com/office/drawing/2014/main" id="{4B1EBF2F-0AEC-4CFD-BDFC-E4A2CBFF3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2" y="2291"/>
                <a:ext cx="9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Rectangle 64">
                <a:extLst>
                  <a:ext uri="{FF2B5EF4-FFF2-40B4-BE49-F238E27FC236}">
                    <a16:creationId xmlns:a16="http://schemas.microsoft.com/office/drawing/2014/main" id="{41EE5922-FE83-4A3C-9B83-A5FCBCB8F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0" y="2291"/>
                <a:ext cx="9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Rectangle 65">
                <a:extLst>
                  <a:ext uri="{FF2B5EF4-FFF2-40B4-BE49-F238E27FC236}">
                    <a16:creationId xmlns:a16="http://schemas.microsoft.com/office/drawing/2014/main" id="{0B417CDA-2EC8-4AB6-A65D-AEFE57138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8" y="2291"/>
                <a:ext cx="9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Rectangle 66">
                <a:extLst>
                  <a:ext uri="{FF2B5EF4-FFF2-40B4-BE49-F238E27FC236}">
                    <a16:creationId xmlns:a16="http://schemas.microsoft.com/office/drawing/2014/main" id="{094167A9-00D6-4A08-901E-03A935730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2" y="2291"/>
                <a:ext cx="8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Rectangle 67">
                <a:extLst>
                  <a:ext uri="{FF2B5EF4-FFF2-40B4-BE49-F238E27FC236}">
                    <a16:creationId xmlns:a16="http://schemas.microsoft.com/office/drawing/2014/main" id="{1AD259CA-7525-44FB-B449-47F861FF5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5" y="2291"/>
                <a:ext cx="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Rectangle 68">
                <a:extLst>
                  <a:ext uri="{FF2B5EF4-FFF2-40B4-BE49-F238E27FC236}">
                    <a16:creationId xmlns:a16="http://schemas.microsoft.com/office/drawing/2014/main" id="{95BB0613-CBA5-4C8D-AA85-10A569A01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5" y="2291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Rectangle 69">
                <a:extLst>
                  <a:ext uri="{FF2B5EF4-FFF2-40B4-BE49-F238E27FC236}">
                    <a16:creationId xmlns:a16="http://schemas.microsoft.com/office/drawing/2014/main" id="{42408950-BD19-483A-BB66-B19F4611D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1" y="2291"/>
                <a:ext cx="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" name="Rectangle 70">
                <a:extLst>
                  <a:ext uri="{FF2B5EF4-FFF2-40B4-BE49-F238E27FC236}">
                    <a16:creationId xmlns:a16="http://schemas.microsoft.com/office/drawing/2014/main" id="{B71DC744-B941-4771-9838-25E64A4C7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2" y="2291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" name="Rectangle 71">
                <a:extLst>
                  <a:ext uri="{FF2B5EF4-FFF2-40B4-BE49-F238E27FC236}">
                    <a16:creationId xmlns:a16="http://schemas.microsoft.com/office/drawing/2014/main" id="{07013C4A-3E3A-4747-860D-8CAB66EC6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7" y="2291"/>
                <a:ext cx="102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Rectangle 72">
                <a:extLst>
                  <a:ext uri="{FF2B5EF4-FFF2-40B4-BE49-F238E27FC236}">
                    <a16:creationId xmlns:a16="http://schemas.microsoft.com/office/drawing/2014/main" id="{63C153A5-95A8-4452-A235-E59D3843D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5" y="2291"/>
                <a:ext cx="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Rectangle 73">
                <a:extLst>
                  <a:ext uri="{FF2B5EF4-FFF2-40B4-BE49-F238E27FC236}">
                    <a16:creationId xmlns:a16="http://schemas.microsoft.com/office/drawing/2014/main" id="{A410FD27-C116-416D-9974-D12D39E08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6" y="2291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Rectangle 74">
                <a:extLst>
                  <a:ext uri="{FF2B5EF4-FFF2-40B4-BE49-F238E27FC236}">
                    <a16:creationId xmlns:a16="http://schemas.microsoft.com/office/drawing/2014/main" id="{61D92D9E-3DE1-4A0E-96E3-6A97C0C32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4" y="2291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Rectangle 75">
                <a:extLst>
                  <a:ext uri="{FF2B5EF4-FFF2-40B4-BE49-F238E27FC236}">
                    <a16:creationId xmlns:a16="http://schemas.microsoft.com/office/drawing/2014/main" id="{5E2A8D26-4F49-4CD6-BCB2-C24740E13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" y="2291"/>
                <a:ext cx="9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Rectangle 76">
                <a:extLst>
                  <a:ext uri="{FF2B5EF4-FFF2-40B4-BE49-F238E27FC236}">
                    <a16:creationId xmlns:a16="http://schemas.microsoft.com/office/drawing/2014/main" id="{F6C954F7-7C2C-4B41-88EA-4623F1E34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3" y="2429"/>
                <a:ext cx="457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Allele2 (alt):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Rectangle 77">
                <a:extLst>
                  <a:ext uri="{FF2B5EF4-FFF2-40B4-BE49-F238E27FC236}">
                    <a16:creationId xmlns:a16="http://schemas.microsoft.com/office/drawing/2014/main" id="{9B8D335C-16B1-42F9-9063-D578B7CB9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" y="2429"/>
                <a:ext cx="9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Rectangle 78">
                <a:extLst>
                  <a:ext uri="{FF2B5EF4-FFF2-40B4-BE49-F238E27FC236}">
                    <a16:creationId xmlns:a16="http://schemas.microsoft.com/office/drawing/2014/main" id="{1E8F93F3-BB5D-40AB-A0CE-EF30F01C2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429"/>
                <a:ext cx="102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Rectangle 79">
                <a:extLst>
                  <a:ext uri="{FF2B5EF4-FFF2-40B4-BE49-F238E27FC236}">
                    <a16:creationId xmlns:a16="http://schemas.microsoft.com/office/drawing/2014/main" id="{0D817A47-DBF6-4BEB-9B9C-FC4E7795A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4" y="2429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Rectangle 80">
                <a:extLst>
                  <a:ext uri="{FF2B5EF4-FFF2-40B4-BE49-F238E27FC236}">
                    <a16:creationId xmlns:a16="http://schemas.microsoft.com/office/drawing/2014/main" id="{ABE33CB9-548B-4D33-BAD5-7FAE39A6A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2" y="2429"/>
                <a:ext cx="94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Rectangle 81">
                <a:extLst>
                  <a:ext uri="{FF2B5EF4-FFF2-40B4-BE49-F238E27FC236}">
                    <a16:creationId xmlns:a16="http://schemas.microsoft.com/office/drawing/2014/main" id="{F2CE62DD-BBD6-408E-B93F-848853FEA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3" y="2429"/>
                <a:ext cx="8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Rectangle 82">
                <a:extLst>
                  <a:ext uri="{FF2B5EF4-FFF2-40B4-BE49-F238E27FC236}">
                    <a16:creationId xmlns:a16="http://schemas.microsoft.com/office/drawing/2014/main" id="{41E2BE43-704B-4597-B56C-2C73EF802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8" y="2429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Rectangle 83">
                <a:extLst>
                  <a:ext uri="{FF2B5EF4-FFF2-40B4-BE49-F238E27FC236}">
                    <a16:creationId xmlns:a16="http://schemas.microsoft.com/office/drawing/2014/main" id="{7CCA5236-70AC-4979-B38B-F7B05B059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2429"/>
                <a:ext cx="9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Rectangle 84">
                <a:extLst>
                  <a:ext uri="{FF2B5EF4-FFF2-40B4-BE49-F238E27FC236}">
                    <a16:creationId xmlns:a16="http://schemas.microsoft.com/office/drawing/2014/main" id="{E0875947-96DA-4AE6-99CB-69800A832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5" y="2429"/>
                <a:ext cx="94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Rectangle 85">
                <a:extLst>
                  <a:ext uri="{FF2B5EF4-FFF2-40B4-BE49-F238E27FC236}">
                    <a16:creationId xmlns:a16="http://schemas.microsoft.com/office/drawing/2014/main" id="{11712048-6290-46A2-A036-20CEF251C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3" y="2429"/>
                <a:ext cx="94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Rectangle 86">
                <a:extLst>
                  <a:ext uri="{FF2B5EF4-FFF2-40B4-BE49-F238E27FC236}">
                    <a16:creationId xmlns:a16="http://schemas.microsoft.com/office/drawing/2014/main" id="{232F2461-16BF-4B86-9F5E-F3D4B0947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1" y="2429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Rectangle 87">
                <a:extLst>
                  <a:ext uri="{FF2B5EF4-FFF2-40B4-BE49-F238E27FC236}">
                    <a16:creationId xmlns:a16="http://schemas.microsoft.com/office/drawing/2014/main" id="{87CB2AFB-92F3-482D-9BF5-2E2C6D344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6" y="2429"/>
                <a:ext cx="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Rectangle 88">
                <a:extLst>
                  <a:ext uri="{FF2B5EF4-FFF2-40B4-BE49-F238E27FC236}">
                    <a16:creationId xmlns:a16="http://schemas.microsoft.com/office/drawing/2014/main" id="{79595D27-D15D-4519-8636-2D08EEB83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4" y="2429"/>
                <a:ext cx="9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Rectangle 89">
                <a:extLst>
                  <a:ext uri="{FF2B5EF4-FFF2-40B4-BE49-F238E27FC236}">
                    <a16:creationId xmlns:a16="http://schemas.microsoft.com/office/drawing/2014/main" id="{1B33C9FA-AB87-455F-99D3-81B6D182B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8" y="2429"/>
                <a:ext cx="8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" name="Rectangle 90">
                <a:extLst>
                  <a:ext uri="{FF2B5EF4-FFF2-40B4-BE49-F238E27FC236}">
                    <a16:creationId xmlns:a16="http://schemas.microsoft.com/office/drawing/2014/main" id="{094B5585-163E-47BE-A5A7-3322CDD3F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" y="2429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Rectangle 91">
                <a:extLst>
                  <a:ext uri="{FF2B5EF4-FFF2-40B4-BE49-F238E27FC236}">
                    <a16:creationId xmlns:a16="http://schemas.microsoft.com/office/drawing/2014/main" id="{81ED818C-B5B2-446F-8BF8-3EE9ED7A6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1" y="2429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92">
                <a:extLst>
                  <a:ext uri="{FF2B5EF4-FFF2-40B4-BE49-F238E27FC236}">
                    <a16:creationId xmlns:a16="http://schemas.microsoft.com/office/drawing/2014/main" id="{DE377A59-8549-4CE6-A591-3684FF368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" y="2429"/>
                <a:ext cx="9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93">
                <a:extLst>
                  <a:ext uri="{FF2B5EF4-FFF2-40B4-BE49-F238E27FC236}">
                    <a16:creationId xmlns:a16="http://schemas.microsoft.com/office/drawing/2014/main" id="{6227B3A5-9419-41B5-87E5-E26D9B47A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7" y="2429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Rectangle 94">
                <a:extLst>
                  <a:ext uri="{FF2B5EF4-FFF2-40B4-BE49-F238E27FC236}">
                    <a16:creationId xmlns:a16="http://schemas.microsoft.com/office/drawing/2014/main" id="{1DFFF864-BCFE-4951-9CAF-B6D1B4C32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8" y="2429"/>
                <a:ext cx="8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Rectangle 95">
                <a:extLst>
                  <a:ext uri="{FF2B5EF4-FFF2-40B4-BE49-F238E27FC236}">
                    <a16:creationId xmlns:a16="http://schemas.microsoft.com/office/drawing/2014/main" id="{1B5FAD77-3775-4285-A936-95EE3CD96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4" y="2429"/>
                <a:ext cx="88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Rectangle 96">
                <a:extLst>
                  <a:ext uri="{FF2B5EF4-FFF2-40B4-BE49-F238E27FC236}">
                    <a16:creationId xmlns:a16="http://schemas.microsoft.com/office/drawing/2014/main" id="{8D7822C8-E7BD-4871-A803-8A90430EA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9" y="2429"/>
                <a:ext cx="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Rectangle 97">
                <a:extLst>
                  <a:ext uri="{FF2B5EF4-FFF2-40B4-BE49-F238E27FC236}">
                    <a16:creationId xmlns:a16="http://schemas.microsoft.com/office/drawing/2014/main" id="{A201EA09-8C28-4853-8F6A-D132DCDAE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0" y="2429"/>
                <a:ext cx="94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Rectangle 98">
                <a:extLst>
                  <a:ext uri="{FF2B5EF4-FFF2-40B4-BE49-F238E27FC236}">
                    <a16:creationId xmlns:a16="http://schemas.microsoft.com/office/drawing/2014/main" id="{F1567156-AFF9-4F17-BDAA-32E48E969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1" y="2429"/>
                <a:ext cx="8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" name="Rectangle 99">
                <a:extLst>
                  <a:ext uri="{FF2B5EF4-FFF2-40B4-BE49-F238E27FC236}">
                    <a16:creationId xmlns:a16="http://schemas.microsoft.com/office/drawing/2014/main" id="{E1FB94B3-078F-4C50-9854-C2813E70B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3" y="2429"/>
                <a:ext cx="94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C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" name="Rectangle 100">
                <a:extLst>
                  <a:ext uri="{FF2B5EF4-FFF2-40B4-BE49-F238E27FC236}">
                    <a16:creationId xmlns:a16="http://schemas.microsoft.com/office/drawing/2014/main" id="{882DA7B9-EC2F-4665-BC16-8A21F1E512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7" y="2429"/>
                <a:ext cx="85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" name="Rectangle 101">
                <a:extLst>
                  <a:ext uri="{FF2B5EF4-FFF2-40B4-BE49-F238E27FC236}">
                    <a16:creationId xmlns:a16="http://schemas.microsoft.com/office/drawing/2014/main" id="{DB28A063-B23F-4391-B85E-A2E3FB85F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9" y="2429"/>
                <a:ext cx="99" cy="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G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" name="Rectangle 102">
                <a:extLst>
                  <a:ext uri="{FF2B5EF4-FFF2-40B4-BE49-F238E27FC236}">
                    <a16:creationId xmlns:a16="http://schemas.microsoft.com/office/drawing/2014/main" id="{E1814CC4-6128-477C-8EE5-4A1409ACF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6" y="2531"/>
                <a:ext cx="628" cy="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Accessions nr.: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" name="Rectangle 103">
                <a:extLst>
                  <a:ext uri="{FF2B5EF4-FFF2-40B4-BE49-F238E27FC236}">
                    <a16:creationId xmlns:a16="http://schemas.microsoft.com/office/drawing/2014/main" id="{274BE5F7-DC49-4032-8955-B74D6F0E2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3" y="2641"/>
                <a:ext cx="50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400" b="1" i="0" u="none" strike="noStrike" cap="none" normalizeH="0" baseline="0" dirty="0">
                    <a:ln>
                      <a:noFill/>
                    </a:ln>
                    <a:solidFill>
                      <a:srgbClr val="FF9933"/>
                    </a:solidFill>
                    <a:effectLst/>
                    <a:latin typeface="Arial" panose="020B0604020202020204" pitchFamily="34" charset="0"/>
                  </a:rPr>
                  <a:t>HAPLO A</a:t>
                </a:r>
                <a:endParaRPr kumimoji="0" lang="fr-FR" altLang="fr-FR" sz="1800" b="0" i="0" u="none" strike="noStrike" cap="none" normalizeH="0" baseline="0" dirty="0">
                  <a:ln>
                    <a:noFill/>
                  </a:ln>
                  <a:solidFill>
                    <a:srgbClr val="FF993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" name="Rectangle 104">
                <a:extLst>
                  <a:ext uri="{FF2B5EF4-FFF2-40B4-BE49-F238E27FC236}">
                    <a16:creationId xmlns:a16="http://schemas.microsoft.com/office/drawing/2014/main" id="{54B2BA6A-A1C0-4E68-92C0-685D73D17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2" y="2641"/>
                <a:ext cx="16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3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55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" name="Rectangle 105">
                <a:extLst>
                  <a:ext uri="{FF2B5EF4-FFF2-40B4-BE49-F238E27FC236}">
                    <a16:creationId xmlns:a16="http://schemas.microsoft.com/office/drawing/2014/main" id="{C0F85249-9E4D-4176-9EF0-C6BC8E174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6" y="2901"/>
                <a:ext cx="509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400" b="1" i="0" u="none" strike="noStrike" cap="none" normalizeH="0" baseline="0" dirty="0">
                    <a:ln>
                      <a:noFill/>
                    </a:ln>
                    <a:solidFill>
                      <a:srgbClr val="2F21E3"/>
                    </a:solidFill>
                    <a:effectLst/>
                    <a:latin typeface="Arial" panose="020B0604020202020204" pitchFamily="34" charset="0"/>
                  </a:rPr>
                  <a:t>HAPLO B</a:t>
                </a:r>
                <a:endParaRPr kumimoji="0" lang="fr-FR" altLang="fr-FR" sz="1800" b="0" i="0" u="none" strike="noStrike" cap="none" normalizeH="0" baseline="0" dirty="0">
                  <a:ln>
                    <a:noFill/>
                  </a:ln>
                  <a:solidFill>
                    <a:srgbClr val="2F21E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" name="Rectangle 106">
                <a:extLst>
                  <a:ext uri="{FF2B5EF4-FFF2-40B4-BE49-F238E27FC236}">
                    <a16:creationId xmlns:a16="http://schemas.microsoft.com/office/drawing/2014/main" id="{69E9A950-D145-42AA-845F-5056F1946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" y="2901"/>
                <a:ext cx="223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3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191</a:t>
                </a:r>
                <a:endParaRPr kumimoji="0" lang="fr-FR" altLang="fr-F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" name="Rectangle 107">
                <a:extLst>
                  <a:ext uri="{FF2B5EF4-FFF2-40B4-BE49-F238E27FC236}">
                    <a16:creationId xmlns:a16="http://schemas.microsoft.com/office/drawing/2014/main" id="{42389B6A-25D6-44DC-A4A7-F73D5D7BE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5" name="Rectangle 108">
                <a:extLst>
                  <a:ext uri="{FF2B5EF4-FFF2-40B4-BE49-F238E27FC236}">
                    <a16:creationId xmlns:a16="http://schemas.microsoft.com/office/drawing/2014/main" id="{C7905594-F652-47DC-A5F7-6C3C6D1E7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7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6" name="Rectangle 109">
                <a:extLst>
                  <a:ext uri="{FF2B5EF4-FFF2-40B4-BE49-F238E27FC236}">
                    <a16:creationId xmlns:a16="http://schemas.microsoft.com/office/drawing/2014/main" id="{439DBB1B-F015-49BF-8442-B76103C32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7" name="Rectangle 110">
                <a:extLst>
                  <a:ext uri="{FF2B5EF4-FFF2-40B4-BE49-F238E27FC236}">
                    <a16:creationId xmlns:a16="http://schemas.microsoft.com/office/drawing/2014/main" id="{58A765EE-253F-484B-870A-05BC468DA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3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8" name="Rectangle 111">
                <a:extLst>
                  <a:ext uri="{FF2B5EF4-FFF2-40B4-BE49-F238E27FC236}">
                    <a16:creationId xmlns:a16="http://schemas.microsoft.com/office/drawing/2014/main" id="{C5FAC32C-59D0-46B7-971A-78F648907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1475"/>
                <a:ext cx="2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69" name="Rectangle 112">
                <a:extLst>
                  <a:ext uri="{FF2B5EF4-FFF2-40B4-BE49-F238E27FC236}">
                    <a16:creationId xmlns:a16="http://schemas.microsoft.com/office/drawing/2014/main" id="{C3B373EE-AF59-4B8F-9A70-EB019226C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0" y="1475"/>
                <a:ext cx="2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0" name="Rectangle 113">
                <a:extLst>
                  <a:ext uri="{FF2B5EF4-FFF2-40B4-BE49-F238E27FC236}">
                    <a16:creationId xmlns:a16="http://schemas.microsoft.com/office/drawing/2014/main" id="{4B759394-92BD-47CE-AB4A-31260FBA3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8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1" name="Rectangle 114">
                <a:extLst>
                  <a:ext uri="{FF2B5EF4-FFF2-40B4-BE49-F238E27FC236}">
                    <a16:creationId xmlns:a16="http://schemas.microsoft.com/office/drawing/2014/main" id="{0E5A8506-75BA-4997-8ACA-971BF3C64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6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2" name="Rectangle 115">
                <a:extLst>
                  <a:ext uri="{FF2B5EF4-FFF2-40B4-BE49-F238E27FC236}">
                    <a16:creationId xmlns:a16="http://schemas.microsoft.com/office/drawing/2014/main" id="{07FA5E2A-8B49-4AD0-8DAC-2DC93A16E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4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3" name="Rectangle 116">
                <a:extLst>
                  <a:ext uri="{FF2B5EF4-FFF2-40B4-BE49-F238E27FC236}">
                    <a16:creationId xmlns:a16="http://schemas.microsoft.com/office/drawing/2014/main" id="{ADF85803-B14A-4C86-A2A3-68117EE98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2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4" name="Rectangle 117">
                <a:extLst>
                  <a:ext uri="{FF2B5EF4-FFF2-40B4-BE49-F238E27FC236}">
                    <a16:creationId xmlns:a16="http://schemas.microsoft.com/office/drawing/2014/main" id="{B3950848-5C7F-456E-8B9C-10B939F9A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0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5" name="Rectangle 118">
                <a:extLst>
                  <a:ext uri="{FF2B5EF4-FFF2-40B4-BE49-F238E27FC236}">
                    <a16:creationId xmlns:a16="http://schemas.microsoft.com/office/drawing/2014/main" id="{032F8000-6563-4641-B191-B77C11BCB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8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6" name="Rectangle 119">
                <a:extLst>
                  <a:ext uri="{FF2B5EF4-FFF2-40B4-BE49-F238E27FC236}">
                    <a16:creationId xmlns:a16="http://schemas.microsoft.com/office/drawing/2014/main" id="{64B8C64C-77B1-4D36-A448-0A5F2095C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6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7" name="Rectangle 120">
                <a:extLst>
                  <a:ext uri="{FF2B5EF4-FFF2-40B4-BE49-F238E27FC236}">
                    <a16:creationId xmlns:a16="http://schemas.microsoft.com/office/drawing/2014/main" id="{5D64ECCC-8120-42C8-8485-7C4FEF8FE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4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8" name="Rectangle 121">
                <a:extLst>
                  <a:ext uri="{FF2B5EF4-FFF2-40B4-BE49-F238E27FC236}">
                    <a16:creationId xmlns:a16="http://schemas.microsoft.com/office/drawing/2014/main" id="{7F237728-BFE6-4C5F-A546-A23407711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2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79" name="Rectangle 122">
                <a:extLst>
                  <a:ext uri="{FF2B5EF4-FFF2-40B4-BE49-F238E27FC236}">
                    <a16:creationId xmlns:a16="http://schemas.microsoft.com/office/drawing/2014/main" id="{255D19FC-4F11-4515-A821-3584EA3A1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1" y="1475"/>
                <a:ext cx="2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0" name="Rectangle 123">
                <a:extLst>
                  <a:ext uri="{FF2B5EF4-FFF2-40B4-BE49-F238E27FC236}">
                    <a16:creationId xmlns:a16="http://schemas.microsoft.com/office/drawing/2014/main" id="{91DB6A27-0C5F-4222-929B-395D18CA2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" y="1475"/>
                <a:ext cx="2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1" name="Rectangle 124">
                <a:extLst>
                  <a:ext uri="{FF2B5EF4-FFF2-40B4-BE49-F238E27FC236}">
                    <a16:creationId xmlns:a16="http://schemas.microsoft.com/office/drawing/2014/main" id="{36C634DE-1C5B-42D5-9284-1F6BBBE48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7" y="1475"/>
                <a:ext cx="2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Rectangle 125">
                <a:extLst>
                  <a:ext uri="{FF2B5EF4-FFF2-40B4-BE49-F238E27FC236}">
                    <a16:creationId xmlns:a16="http://schemas.microsoft.com/office/drawing/2014/main" id="{D31FC346-22E3-44B1-8516-B97500CC9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Rectangle 126">
                <a:extLst>
                  <a:ext uri="{FF2B5EF4-FFF2-40B4-BE49-F238E27FC236}">
                    <a16:creationId xmlns:a16="http://schemas.microsoft.com/office/drawing/2014/main" id="{CD9CB81D-CF88-496B-BDCB-3AFE29D90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3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" name="Rectangle 127">
                <a:extLst>
                  <a:ext uri="{FF2B5EF4-FFF2-40B4-BE49-F238E27FC236}">
                    <a16:creationId xmlns:a16="http://schemas.microsoft.com/office/drawing/2014/main" id="{3D1339F2-DF65-4843-9739-87BDC0CBC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1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Rectangle 128">
                <a:extLst>
                  <a:ext uri="{FF2B5EF4-FFF2-40B4-BE49-F238E27FC236}">
                    <a16:creationId xmlns:a16="http://schemas.microsoft.com/office/drawing/2014/main" id="{D2E829BF-9E27-46EF-9EE6-E4D527B10B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9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6" name="Rectangle 129">
                <a:extLst>
                  <a:ext uri="{FF2B5EF4-FFF2-40B4-BE49-F238E27FC236}">
                    <a16:creationId xmlns:a16="http://schemas.microsoft.com/office/drawing/2014/main" id="{6EC153C9-E47E-4930-834F-C240ED9A2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7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Rectangle 130">
                <a:extLst>
                  <a:ext uri="{FF2B5EF4-FFF2-40B4-BE49-F238E27FC236}">
                    <a16:creationId xmlns:a16="http://schemas.microsoft.com/office/drawing/2014/main" id="{EAEF6CCB-C034-497C-ADF9-4E8E2838F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5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Rectangle 131">
                <a:extLst>
                  <a:ext uri="{FF2B5EF4-FFF2-40B4-BE49-F238E27FC236}">
                    <a16:creationId xmlns:a16="http://schemas.microsoft.com/office/drawing/2014/main" id="{57C22F23-F9F2-4084-889C-C1454B265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3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Rectangle 132">
                <a:extLst>
                  <a:ext uri="{FF2B5EF4-FFF2-40B4-BE49-F238E27FC236}">
                    <a16:creationId xmlns:a16="http://schemas.microsoft.com/office/drawing/2014/main" id="{27EEAE4F-837B-4626-8BBB-5E18B1568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1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Rectangle 133">
                <a:extLst>
                  <a:ext uri="{FF2B5EF4-FFF2-40B4-BE49-F238E27FC236}">
                    <a16:creationId xmlns:a16="http://schemas.microsoft.com/office/drawing/2014/main" id="{D8EA8736-61BE-4DD0-BAD6-F0D301249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0" y="1475"/>
                <a:ext cx="2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Rectangle 134">
                <a:extLst>
                  <a:ext uri="{FF2B5EF4-FFF2-40B4-BE49-F238E27FC236}">
                    <a16:creationId xmlns:a16="http://schemas.microsoft.com/office/drawing/2014/main" id="{53B9928A-279C-49C1-A4EB-F76438AFE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5" y="1475"/>
                <a:ext cx="3" cy="1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2" name="Line 135">
                <a:extLst>
                  <a:ext uri="{FF2B5EF4-FFF2-40B4-BE49-F238E27FC236}">
                    <a16:creationId xmlns:a16="http://schemas.microsoft.com/office/drawing/2014/main" id="{ED87EEE2-E378-406D-B5BD-9457093BE7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0" y="2603"/>
                <a:ext cx="4202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3" name="Rectangle 136">
                <a:extLst>
                  <a:ext uri="{FF2B5EF4-FFF2-40B4-BE49-F238E27FC236}">
                    <a16:creationId xmlns:a16="http://schemas.microsoft.com/office/drawing/2014/main" id="{0A3DB136-7C19-4515-92FF-7BA36CEC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0" y="2603"/>
                <a:ext cx="4202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4" name="Line 137">
                <a:extLst>
                  <a:ext uri="{FF2B5EF4-FFF2-40B4-BE49-F238E27FC236}">
                    <a16:creationId xmlns:a16="http://schemas.microsoft.com/office/drawing/2014/main" id="{5BC5BE77-1E28-4077-9375-074A62ED2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7" y="2603"/>
                <a:ext cx="0" cy="19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5" name="Rectangle 138">
                <a:extLst>
                  <a:ext uri="{FF2B5EF4-FFF2-40B4-BE49-F238E27FC236}">
                    <a16:creationId xmlns:a16="http://schemas.microsoft.com/office/drawing/2014/main" id="{A1EAC967-326F-4B28-9258-2C84DE366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7" y="2603"/>
                <a:ext cx="3" cy="19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6" name="Line 139">
                <a:extLst>
                  <a:ext uri="{FF2B5EF4-FFF2-40B4-BE49-F238E27FC236}">
                    <a16:creationId xmlns:a16="http://schemas.microsoft.com/office/drawing/2014/main" id="{1669515B-B887-4198-9DC9-F98F7E5D4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5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7" name="Rectangle 140">
                <a:extLst>
                  <a:ext uri="{FF2B5EF4-FFF2-40B4-BE49-F238E27FC236}">
                    <a16:creationId xmlns:a16="http://schemas.microsoft.com/office/drawing/2014/main" id="{61DEDAB3-0108-46B3-8F2E-9E3CBD507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8" name="Line 141">
                <a:extLst>
                  <a:ext uri="{FF2B5EF4-FFF2-40B4-BE49-F238E27FC236}">
                    <a16:creationId xmlns:a16="http://schemas.microsoft.com/office/drawing/2014/main" id="{9B316A1F-046C-4C03-BDAC-1B57000B2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3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9" name="Rectangle 142">
                <a:extLst>
                  <a:ext uri="{FF2B5EF4-FFF2-40B4-BE49-F238E27FC236}">
                    <a16:creationId xmlns:a16="http://schemas.microsoft.com/office/drawing/2014/main" id="{AE4FE13A-6058-4C9C-993D-3C01D0254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3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0" name="Line 143">
                <a:extLst>
                  <a:ext uri="{FF2B5EF4-FFF2-40B4-BE49-F238E27FC236}">
                    <a16:creationId xmlns:a16="http://schemas.microsoft.com/office/drawing/2014/main" id="{C9617954-6143-43A8-87C8-38B1A0B49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2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1" name="Rectangle 144">
                <a:extLst>
                  <a:ext uri="{FF2B5EF4-FFF2-40B4-BE49-F238E27FC236}">
                    <a16:creationId xmlns:a16="http://schemas.microsoft.com/office/drawing/2014/main" id="{3C2946E2-5D6B-4169-80AE-331699E01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606"/>
                <a:ext cx="2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2" name="Line 145">
                <a:extLst>
                  <a:ext uri="{FF2B5EF4-FFF2-40B4-BE49-F238E27FC236}">
                    <a16:creationId xmlns:a16="http://schemas.microsoft.com/office/drawing/2014/main" id="{BF75B1DD-90C0-4B53-814B-A84017A40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0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3" name="Rectangle 146">
                <a:extLst>
                  <a:ext uri="{FF2B5EF4-FFF2-40B4-BE49-F238E27FC236}">
                    <a16:creationId xmlns:a16="http://schemas.microsoft.com/office/drawing/2014/main" id="{085E1C76-C928-4F75-9707-E110CD9E80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0" y="2606"/>
                <a:ext cx="2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4" name="Line 147">
                <a:extLst>
                  <a:ext uri="{FF2B5EF4-FFF2-40B4-BE49-F238E27FC236}">
                    <a16:creationId xmlns:a16="http://schemas.microsoft.com/office/drawing/2014/main" id="{58541DD7-DBFF-4404-B615-31570F0BF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8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5" name="Rectangle 148">
                <a:extLst>
                  <a:ext uri="{FF2B5EF4-FFF2-40B4-BE49-F238E27FC236}">
                    <a16:creationId xmlns:a16="http://schemas.microsoft.com/office/drawing/2014/main" id="{6040A033-D7B0-4CF9-926C-B320860FE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8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6" name="Line 149">
                <a:extLst>
                  <a:ext uri="{FF2B5EF4-FFF2-40B4-BE49-F238E27FC236}">
                    <a16:creationId xmlns:a16="http://schemas.microsoft.com/office/drawing/2014/main" id="{AF2C37D2-9BF9-49C5-BA87-A603906148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7" name="Rectangle 150">
                <a:extLst>
                  <a:ext uri="{FF2B5EF4-FFF2-40B4-BE49-F238E27FC236}">
                    <a16:creationId xmlns:a16="http://schemas.microsoft.com/office/drawing/2014/main" id="{F39934E8-3B1B-421A-9517-F015AFF10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6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8" name="Line 151">
                <a:extLst>
                  <a:ext uri="{FF2B5EF4-FFF2-40B4-BE49-F238E27FC236}">
                    <a16:creationId xmlns:a16="http://schemas.microsoft.com/office/drawing/2014/main" id="{C2C5F191-98C0-481E-84CF-370C3AD1F0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54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09" name="Rectangle 152">
                <a:extLst>
                  <a:ext uri="{FF2B5EF4-FFF2-40B4-BE49-F238E27FC236}">
                    <a16:creationId xmlns:a16="http://schemas.microsoft.com/office/drawing/2014/main" id="{DCF2989C-0766-4E49-8FF5-5C161E7C3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4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0" name="Line 153">
                <a:extLst>
                  <a:ext uri="{FF2B5EF4-FFF2-40B4-BE49-F238E27FC236}">
                    <a16:creationId xmlns:a16="http://schemas.microsoft.com/office/drawing/2014/main" id="{76B6B1A6-7DE6-4300-8818-14F64B5E5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2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1" name="Rectangle 154">
                <a:extLst>
                  <a:ext uri="{FF2B5EF4-FFF2-40B4-BE49-F238E27FC236}">
                    <a16:creationId xmlns:a16="http://schemas.microsoft.com/office/drawing/2014/main" id="{885010EE-6B9B-466B-A4BD-17B7BE1FB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2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2" name="Line 155">
                <a:extLst>
                  <a:ext uri="{FF2B5EF4-FFF2-40B4-BE49-F238E27FC236}">
                    <a16:creationId xmlns:a16="http://schemas.microsoft.com/office/drawing/2014/main" id="{4FE322E9-919B-49DC-846B-62BFD28A8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0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3" name="Rectangle 156">
                <a:extLst>
                  <a:ext uri="{FF2B5EF4-FFF2-40B4-BE49-F238E27FC236}">
                    <a16:creationId xmlns:a16="http://schemas.microsoft.com/office/drawing/2014/main" id="{CD67F5D5-2F70-453F-93DE-64327BB83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0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4" name="Line 157">
                <a:extLst>
                  <a:ext uri="{FF2B5EF4-FFF2-40B4-BE49-F238E27FC236}">
                    <a16:creationId xmlns:a16="http://schemas.microsoft.com/office/drawing/2014/main" id="{14BE4415-5AE9-4EF3-87FA-F7D849377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8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5" name="Rectangle 158">
                <a:extLst>
                  <a:ext uri="{FF2B5EF4-FFF2-40B4-BE49-F238E27FC236}">
                    <a16:creationId xmlns:a16="http://schemas.microsoft.com/office/drawing/2014/main" id="{1AFAD1A6-9482-4AB3-9AD7-322CBE087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8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6" name="Line 159">
                <a:extLst>
                  <a:ext uri="{FF2B5EF4-FFF2-40B4-BE49-F238E27FC236}">
                    <a16:creationId xmlns:a16="http://schemas.microsoft.com/office/drawing/2014/main" id="{B14F20D8-4787-4B18-94D3-2A8432F76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6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7" name="Rectangle 160">
                <a:extLst>
                  <a:ext uri="{FF2B5EF4-FFF2-40B4-BE49-F238E27FC236}">
                    <a16:creationId xmlns:a16="http://schemas.microsoft.com/office/drawing/2014/main" id="{346EBCF6-E16B-4FE7-A7C3-145BF506C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6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8" name="Line 161">
                <a:extLst>
                  <a:ext uri="{FF2B5EF4-FFF2-40B4-BE49-F238E27FC236}">
                    <a16:creationId xmlns:a16="http://schemas.microsoft.com/office/drawing/2014/main" id="{1EA6BD78-7355-4E9E-86E5-D2FB826CA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4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19" name="Rectangle 162">
                <a:extLst>
                  <a:ext uri="{FF2B5EF4-FFF2-40B4-BE49-F238E27FC236}">
                    <a16:creationId xmlns:a16="http://schemas.microsoft.com/office/drawing/2014/main" id="{30AE7F0A-FB3D-4D6B-A53D-82F55D66A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4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0" name="Line 163">
                <a:extLst>
                  <a:ext uri="{FF2B5EF4-FFF2-40B4-BE49-F238E27FC236}">
                    <a16:creationId xmlns:a16="http://schemas.microsoft.com/office/drawing/2014/main" id="{61B0D703-D5D0-4AEB-B7F7-BB78BBC3C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2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1" name="Rectangle 164">
                <a:extLst>
                  <a:ext uri="{FF2B5EF4-FFF2-40B4-BE49-F238E27FC236}">
                    <a16:creationId xmlns:a16="http://schemas.microsoft.com/office/drawing/2014/main" id="{96EB3769-7202-4245-BFF1-308F4C41D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2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2" name="Line 165">
                <a:extLst>
                  <a:ext uri="{FF2B5EF4-FFF2-40B4-BE49-F238E27FC236}">
                    <a16:creationId xmlns:a16="http://schemas.microsoft.com/office/drawing/2014/main" id="{CA82A2FA-54B4-4847-A2BA-D84F46250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1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3" name="Rectangle 166">
                <a:extLst>
                  <a:ext uri="{FF2B5EF4-FFF2-40B4-BE49-F238E27FC236}">
                    <a16:creationId xmlns:a16="http://schemas.microsoft.com/office/drawing/2014/main" id="{EE69F97C-5D48-48A6-AC71-289C804B9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1" y="2606"/>
                <a:ext cx="2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4" name="Line 167">
                <a:extLst>
                  <a:ext uri="{FF2B5EF4-FFF2-40B4-BE49-F238E27FC236}">
                    <a16:creationId xmlns:a16="http://schemas.microsoft.com/office/drawing/2014/main" id="{A91835A9-989A-4243-AE94-161A76DE2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99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5" name="Rectangle 168">
                <a:extLst>
                  <a:ext uri="{FF2B5EF4-FFF2-40B4-BE49-F238E27FC236}">
                    <a16:creationId xmlns:a16="http://schemas.microsoft.com/office/drawing/2014/main" id="{DA1E6B7B-F310-40BA-926B-29153A490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9" y="2606"/>
                <a:ext cx="2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6" name="Line 169">
                <a:extLst>
                  <a:ext uri="{FF2B5EF4-FFF2-40B4-BE49-F238E27FC236}">
                    <a16:creationId xmlns:a16="http://schemas.microsoft.com/office/drawing/2014/main" id="{E15C7DC0-2973-40C1-A321-D93D4C7679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67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7" name="Rectangle 170">
                <a:extLst>
                  <a:ext uri="{FF2B5EF4-FFF2-40B4-BE49-F238E27FC236}">
                    <a16:creationId xmlns:a16="http://schemas.microsoft.com/office/drawing/2014/main" id="{7D8A7857-6036-4782-92C2-69713A835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7" y="2606"/>
                <a:ext cx="2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8" name="Line 171">
                <a:extLst>
                  <a:ext uri="{FF2B5EF4-FFF2-40B4-BE49-F238E27FC236}">
                    <a16:creationId xmlns:a16="http://schemas.microsoft.com/office/drawing/2014/main" id="{FC0A2352-2080-4BBF-A486-BD9A4E33C3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5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29" name="Rectangle 172">
                <a:extLst>
                  <a:ext uri="{FF2B5EF4-FFF2-40B4-BE49-F238E27FC236}">
                    <a16:creationId xmlns:a16="http://schemas.microsoft.com/office/drawing/2014/main" id="{B58C51D7-4886-4767-A96F-B720F796E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0" name="Line 173">
                <a:extLst>
                  <a:ext uri="{FF2B5EF4-FFF2-40B4-BE49-F238E27FC236}">
                    <a16:creationId xmlns:a16="http://schemas.microsoft.com/office/drawing/2014/main" id="{3DCA5475-D54A-4702-97DD-DE73672A3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03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1" name="Rectangle 174">
                <a:extLst>
                  <a:ext uri="{FF2B5EF4-FFF2-40B4-BE49-F238E27FC236}">
                    <a16:creationId xmlns:a16="http://schemas.microsoft.com/office/drawing/2014/main" id="{14D75CD4-7C3B-47F5-8DE0-33D30B4F1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3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2" name="Line 175">
                <a:extLst>
                  <a:ext uri="{FF2B5EF4-FFF2-40B4-BE49-F238E27FC236}">
                    <a16:creationId xmlns:a16="http://schemas.microsoft.com/office/drawing/2014/main" id="{AC5981BA-01B1-4922-9BCC-E2BCA0A5AB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71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3" name="Rectangle 176">
                <a:extLst>
                  <a:ext uri="{FF2B5EF4-FFF2-40B4-BE49-F238E27FC236}">
                    <a16:creationId xmlns:a16="http://schemas.microsoft.com/office/drawing/2014/main" id="{4D22A4E4-1264-4E6D-ABA9-E03CCCAED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1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4" name="Line 177">
                <a:extLst>
                  <a:ext uri="{FF2B5EF4-FFF2-40B4-BE49-F238E27FC236}">
                    <a16:creationId xmlns:a16="http://schemas.microsoft.com/office/drawing/2014/main" id="{3C4ADB54-6466-4804-9DDF-9FEFA98C3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39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5" name="Rectangle 178">
                <a:extLst>
                  <a:ext uri="{FF2B5EF4-FFF2-40B4-BE49-F238E27FC236}">
                    <a16:creationId xmlns:a16="http://schemas.microsoft.com/office/drawing/2014/main" id="{BA48003C-4EF8-4BB0-8FF7-596D0E40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9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6" name="Line 179">
                <a:extLst>
                  <a:ext uri="{FF2B5EF4-FFF2-40B4-BE49-F238E27FC236}">
                    <a16:creationId xmlns:a16="http://schemas.microsoft.com/office/drawing/2014/main" id="{DF291390-7EB8-4825-BB40-F190464D8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07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7" name="Rectangle 180">
                <a:extLst>
                  <a:ext uri="{FF2B5EF4-FFF2-40B4-BE49-F238E27FC236}">
                    <a16:creationId xmlns:a16="http://schemas.microsoft.com/office/drawing/2014/main" id="{B856632A-6CE4-4029-80C3-896E194F2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7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8" name="Line 181">
                <a:extLst>
                  <a:ext uri="{FF2B5EF4-FFF2-40B4-BE49-F238E27FC236}">
                    <a16:creationId xmlns:a16="http://schemas.microsoft.com/office/drawing/2014/main" id="{EF2A185A-7E29-40FD-A8E6-10A8B5DAA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75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39" name="Rectangle 182">
                <a:extLst>
                  <a:ext uri="{FF2B5EF4-FFF2-40B4-BE49-F238E27FC236}">
                    <a16:creationId xmlns:a16="http://schemas.microsoft.com/office/drawing/2014/main" id="{22552B8F-FCB0-456F-8DE9-544DD9B8B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5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0" name="Line 183">
                <a:extLst>
                  <a:ext uri="{FF2B5EF4-FFF2-40B4-BE49-F238E27FC236}">
                    <a16:creationId xmlns:a16="http://schemas.microsoft.com/office/drawing/2014/main" id="{B121EF28-5EED-4F3E-A308-3C6C8B44D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3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1" name="Rectangle 184">
                <a:extLst>
                  <a:ext uri="{FF2B5EF4-FFF2-40B4-BE49-F238E27FC236}">
                    <a16:creationId xmlns:a16="http://schemas.microsoft.com/office/drawing/2014/main" id="{E4550EBC-E256-4EE5-9F9F-9B6287B51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3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2" name="Line 185">
                <a:extLst>
                  <a:ext uri="{FF2B5EF4-FFF2-40B4-BE49-F238E27FC236}">
                    <a16:creationId xmlns:a16="http://schemas.microsoft.com/office/drawing/2014/main" id="{F36F056F-9BC7-4FD7-91C4-FA94AA63E2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11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3" name="Rectangle 186">
                <a:extLst>
                  <a:ext uri="{FF2B5EF4-FFF2-40B4-BE49-F238E27FC236}">
                    <a16:creationId xmlns:a16="http://schemas.microsoft.com/office/drawing/2014/main" id="{E8701F25-F9E3-48E9-AFE9-11A14798E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1" y="2606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4" name="Line 187">
                <a:extLst>
                  <a:ext uri="{FF2B5EF4-FFF2-40B4-BE49-F238E27FC236}">
                    <a16:creationId xmlns:a16="http://schemas.microsoft.com/office/drawing/2014/main" id="{2FFBFEB4-C030-4535-BA5A-E80F8919A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0" y="2796"/>
                <a:ext cx="4202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5" name="Rectangle 188">
                <a:extLst>
                  <a:ext uri="{FF2B5EF4-FFF2-40B4-BE49-F238E27FC236}">
                    <a16:creationId xmlns:a16="http://schemas.microsoft.com/office/drawing/2014/main" id="{CD1142D5-75AE-49A5-B72B-A6FCBFF98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0" y="2796"/>
                <a:ext cx="4202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6" name="Line 189">
                <a:extLst>
                  <a:ext uri="{FF2B5EF4-FFF2-40B4-BE49-F238E27FC236}">
                    <a16:creationId xmlns:a16="http://schemas.microsoft.com/office/drawing/2014/main" id="{606C05DC-4D3F-4A3C-A0E6-FFEE7F7D3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80" y="2606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7" name="Rectangle 190">
                <a:extLst>
                  <a:ext uri="{FF2B5EF4-FFF2-40B4-BE49-F238E27FC236}">
                    <a16:creationId xmlns:a16="http://schemas.microsoft.com/office/drawing/2014/main" id="{9361FB5E-6A84-49D0-A6D0-904F0DF20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0" y="2606"/>
                <a:ext cx="2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8" name="Line 191">
                <a:extLst>
                  <a:ext uri="{FF2B5EF4-FFF2-40B4-BE49-F238E27FC236}">
                    <a16:creationId xmlns:a16="http://schemas.microsoft.com/office/drawing/2014/main" id="{8067E648-0B66-47B5-A9D0-CE9E33A7A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0" y="2862"/>
                <a:ext cx="4202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49" name="Rectangle 192">
                <a:extLst>
                  <a:ext uri="{FF2B5EF4-FFF2-40B4-BE49-F238E27FC236}">
                    <a16:creationId xmlns:a16="http://schemas.microsoft.com/office/drawing/2014/main" id="{AEE85CF0-1959-4DD2-9647-0C5B2CFD7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0" y="2862"/>
                <a:ext cx="4202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0" name="Line 193">
                <a:extLst>
                  <a:ext uri="{FF2B5EF4-FFF2-40B4-BE49-F238E27FC236}">
                    <a16:creationId xmlns:a16="http://schemas.microsoft.com/office/drawing/2014/main" id="{2B93A907-D3E6-4C08-8BDC-AB9B8E9F80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7" y="2862"/>
                <a:ext cx="0" cy="19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1" name="Rectangle 194">
                <a:extLst>
                  <a:ext uri="{FF2B5EF4-FFF2-40B4-BE49-F238E27FC236}">
                    <a16:creationId xmlns:a16="http://schemas.microsoft.com/office/drawing/2014/main" id="{F9432A35-CD49-4249-9B79-A0C2F9258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7" y="2862"/>
                <a:ext cx="3" cy="19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2" name="Line 195">
                <a:extLst>
                  <a:ext uri="{FF2B5EF4-FFF2-40B4-BE49-F238E27FC236}">
                    <a16:creationId xmlns:a16="http://schemas.microsoft.com/office/drawing/2014/main" id="{7D5A69D1-17B4-4407-B159-EAC75CCF9A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5" y="2865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3" name="Rectangle 196">
                <a:extLst>
                  <a:ext uri="{FF2B5EF4-FFF2-40B4-BE49-F238E27FC236}">
                    <a16:creationId xmlns:a16="http://schemas.microsoft.com/office/drawing/2014/main" id="{6BE1CEC2-6F3A-4375-BE0B-3FFACFD55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865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4" name="Line 197">
                <a:extLst>
                  <a:ext uri="{FF2B5EF4-FFF2-40B4-BE49-F238E27FC236}">
                    <a16:creationId xmlns:a16="http://schemas.microsoft.com/office/drawing/2014/main" id="{A1260764-4A8B-45E0-AC40-C14A9A5D2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3" y="2865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5" name="Rectangle 198">
                <a:extLst>
                  <a:ext uri="{FF2B5EF4-FFF2-40B4-BE49-F238E27FC236}">
                    <a16:creationId xmlns:a16="http://schemas.microsoft.com/office/drawing/2014/main" id="{0AAB881F-AA4B-408B-85CC-D2C6A49D8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3" y="2865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6" name="Line 199">
                <a:extLst>
                  <a:ext uri="{FF2B5EF4-FFF2-40B4-BE49-F238E27FC236}">
                    <a16:creationId xmlns:a16="http://schemas.microsoft.com/office/drawing/2014/main" id="{20A170C3-480E-4B21-84D1-7081F37EC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2" y="2865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7" name="Rectangle 200">
                <a:extLst>
                  <a:ext uri="{FF2B5EF4-FFF2-40B4-BE49-F238E27FC236}">
                    <a16:creationId xmlns:a16="http://schemas.microsoft.com/office/drawing/2014/main" id="{1F415695-BCCA-416E-9B97-96D3DC857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65"/>
                <a:ext cx="2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8" name="Line 201">
                <a:extLst>
                  <a:ext uri="{FF2B5EF4-FFF2-40B4-BE49-F238E27FC236}">
                    <a16:creationId xmlns:a16="http://schemas.microsoft.com/office/drawing/2014/main" id="{1B566526-20A1-4EF1-98CC-B4D5304F9B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0" y="2865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59" name="Rectangle 202">
                <a:extLst>
                  <a:ext uri="{FF2B5EF4-FFF2-40B4-BE49-F238E27FC236}">
                    <a16:creationId xmlns:a16="http://schemas.microsoft.com/office/drawing/2014/main" id="{052646B4-C6CB-42D9-ABD8-31460FE6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0" y="2865"/>
                <a:ext cx="2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0" name="Line 203">
                <a:extLst>
                  <a:ext uri="{FF2B5EF4-FFF2-40B4-BE49-F238E27FC236}">
                    <a16:creationId xmlns:a16="http://schemas.microsoft.com/office/drawing/2014/main" id="{C680D161-277C-480E-84EF-9A32C4AA06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8" y="2865"/>
                <a:ext cx="0" cy="19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261" name="Rectangle 204">
                <a:extLst>
                  <a:ext uri="{FF2B5EF4-FFF2-40B4-BE49-F238E27FC236}">
                    <a16:creationId xmlns:a16="http://schemas.microsoft.com/office/drawing/2014/main" id="{F9B05991-B527-450B-B53E-68C4AB2DB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8" y="2865"/>
                <a:ext cx="3" cy="19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1" name="Line 206">
              <a:extLst>
                <a:ext uri="{FF2B5EF4-FFF2-40B4-BE49-F238E27FC236}">
                  <a16:creationId xmlns:a16="http://schemas.microsoft.com/office/drawing/2014/main" id="{BEABF703-7FB0-435F-B80F-5B60FA471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6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Rectangle 207">
              <a:extLst>
                <a:ext uri="{FF2B5EF4-FFF2-40B4-BE49-F238E27FC236}">
                  <a16:creationId xmlns:a16="http://schemas.microsoft.com/office/drawing/2014/main" id="{3FCD7D7E-5BBB-4EA8-844D-29635A7F6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Line 208">
              <a:extLst>
                <a:ext uri="{FF2B5EF4-FFF2-40B4-BE49-F238E27FC236}">
                  <a16:creationId xmlns:a16="http://schemas.microsoft.com/office/drawing/2014/main" id="{5E183852-FDE2-4C8C-9F72-D88AF1DF9C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4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Rectangle 209">
              <a:extLst>
                <a:ext uri="{FF2B5EF4-FFF2-40B4-BE49-F238E27FC236}">
                  <a16:creationId xmlns:a16="http://schemas.microsoft.com/office/drawing/2014/main" id="{A62F8864-CAD2-4C62-914E-830266AFD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4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Line 210">
              <a:extLst>
                <a:ext uri="{FF2B5EF4-FFF2-40B4-BE49-F238E27FC236}">
                  <a16:creationId xmlns:a16="http://schemas.microsoft.com/office/drawing/2014/main" id="{D17A8433-9F7F-4588-A052-1E0230A4D4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2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211">
              <a:extLst>
                <a:ext uri="{FF2B5EF4-FFF2-40B4-BE49-F238E27FC236}">
                  <a16:creationId xmlns:a16="http://schemas.microsoft.com/office/drawing/2014/main" id="{F643E896-A4F6-46F4-9A4D-CA394AAFC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Line 212">
              <a:extLst>
                <a:ext uri="{FF2B5EF4-FFF2-40B4-BE49-F238E27FC236}">
                  <a16:creationId xmlns:a16="http://schemas.microsoft.com/office/drawing/2014/main" id="{20F76CB9-8A3C-4E00-9ADE-9D63748C5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0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Rectangle 213">
              <a:extLst>
                <a:ext uri="{FF2B5EF4-FFF2-40B4-BE49-F238E27FC236}">
                  <a16:creationId xmlns:a16="http://schemas.microsoft.com/office/drawing/2014/main" id="{8F5021BB-C6E4-49F0-9FD3-DD6401C05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0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Line 214">
              <a:extLst>
                <a:ext uri="{FF2B5EF4-FFF2-40B4-BE49-F238E27FC236}">
                  <a16:creationId xmlns:a16="http://schemas.microsoft.com/office/drawing/2014/main" id="{F8814DC9-4BC1-475A-90DF-0BF3E8C298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8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Rectangle 215">
              <a:extLst>
                <a:ext uri="{FF2B5EF4-FFF2-40B4-BE49-F238E27FC236}">
                  <a16:creationId xmlns:a16="http://schemas.microsoft.com/office/drawing/2014/main" id="{1C9A70CE-0980-44B5-87AB-5CE5ABAFD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Line 216">
              <a:extLst>
                <a:ext uri="{FF2B5EF4-FFF2-40B4-BE49-F238E27FC236}">
                  <a16:creationId xmlns:a16="http://schemas.microsoft.com/office/drawing/2014/main" id="{C45B1A30-2F91-4B8D-B8FD-F57419EB6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6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Rectangle 217">
              <a:extLst>
                <a:ext uri="{FF2B5EF4-FFF2-40B4-BE49-F238E27FC236}">
                  <a16:creationId xmlns:a16="http://schemas.microsoft.com/office/drawing/2014/main" id="{56699A4F-2004-4BD5-81F3-1E5A60FD3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6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Line 218">
              <a:extLst>
                <a:ext uri="{FF2B5EF4-FFF2-40B4-BE49-F238E27FC236}">
                  <a16:creationId xmlns:a16="http://schemas.microsoft.com/office/drawing/2014/main" id="{B78F2D51-C154-4F3C-BE68-C34BE587D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4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Rectangle 219">
              <a:extLst>
                <a:ext uri="{FF2B5EF4-FFF2-40B4-BE49-F238E27FC236}">
                  <a16:creationId xmlns:a16="http://schemas.microsoft.com/office/drawing/2014/main" id="{E1BB66A9-A567-4B8D-BE40-8B74CC858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4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Line 220">
              <a:extLst>
                <a:ext uri="{FF2B5EF4-FFF2-40B4-BE49-F238E27FC236}">
                  <a16:creationId xmlns:a16="http://schemas.microsoft.com/office/drawing/2014/main" id="{8770B5AA-C61C-4CD7-804B-3BC475904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2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221">
              <a:extLst>
                <a:ext uri="{FF2B5EF4-FFF2-40B4-BE49-F238E27FC236}">
                  <a16:creationId xmlns:a16="http://schemas.microsoft.com/office/drawing/2014/main" id="{3F603E38-666F-4792-9845-574B0BFE7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2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Line 222">
              <a:extLst>
                <a:ext uri="{FF2B5EF4-FFF2-40B4-BE49-F238E27FC236}">
                  <a16:creationId xmlns:a16="http://schemas.microsoft.com/office/drawing/2014/main" id="{35FC5F14-9762-4D22-AAEB-A2CD02B99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1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223">
              <a:extLst>
                <a:ext uri="{FF2B5EF4-FFF2-40B4-BE49-F238E27FC236}">
                  <a16:creationId xmlns:a16="http://schemas.microsoft.com/office/drawing/2014/main" id="{1BC4F729-5D57-479C-B05C-46F66020A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1" y="2865"/>
              <a:ext cx="2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Line 224">
              <a:extLst>
                <a:ext uri="{FF2B5EF4-FFF2-40B4-BE49-F238E27FC236}">
                  <a16:creationId xmlns:a16="http://schemas.microsoft.com/office/drawing/2014/main" id="{2802FA8B-CCD4-4B92-BC5B-B4D8641B6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99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225">
              <a:extLst>
                <a:ext uri="{FF2B5EF4-FFF2-40B4-BE49-F238E27FC236}">
                  <a16:creationId xmlns:a16="http://schemas.microsoft.com/office/drawing/2014/main" id="{6AC1F0A0-C705-4B63-A139-C3A543658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9" y="2865"/>
              <a:ext cx="2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Line 226">
              <a:extLst>
                <a:ext uri="{FF2B5EF4-FFF2-40B4-BE49-F238E27FC236}">
                  <a16:creationId xmlns:a16="http://schemas.microsoft.com/office/drawing/2014/main" id="{DD181423-D685-495B-B4D3-DD6F92863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7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Rectangle 227">
              <a:extLst>
                <a:ext uri="{FF2B5EF4-FFF2-40B4-BE49-F238E27FC236}">
                  <a16:creationId xmlns:a16="http://schemas.microsoft.com/office/drawing/2014/main" id="{BCF34D5B-580D-4214-9A3E-533C257D2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7" y="2865"/>
              <a:ext cx="2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Line 228">
              <a:extLst>
                <a:ext uri="{FF2B5EF4-FFF2-40B4-BE49-F238E27FC236}">
                  <a16:creationId xmlns:a16="http://schemas.microsoft.com/office/drawing/2014/main" id="{4019E9D0-B7E5-41C9-9529-BF2D2EEE6B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5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229">
              <a:extLst>
                <a:ext uri="{FF2B5EF4-FFF2-40B4-BE49-F238E27FC236}">
                  <a16:creationId xmlns:a16="http://schemas.microsoft.com/office/drawing/2014/main" id="{742DABD9-2FE4-4727-B3EE-C726EA935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Line 230">
              <a:extLst>
                <a:ext uri="{FF2B5EF4-FFF2-40B4-BE49-F238E27FC236}">
                  <a16:creationId xmlns:a16="http://schemas.microsoft.com/office/drawing/2014/main" id="{0BD8F015-6756-4D3C-AA5D-8E047B519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3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Rectangle 231">
              <a:extLst>
                <a:ext uri="{FF2B5EF4-FFF2-40B4-BE49-F238E27FC236}">
                  <a16:creationId xmlns:a16="http://schemas.microsoft.com/office/drawing/2014/main" id="{82BE842D-E673-4A3B-A23C-E8BC82A4F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3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Line 232">
              <a:extLst>
                <a:ext uri="{FF2B5EF4-FFF2-40B4-BE49-F238E27FC236}">
                  <a16:creationId xmlns:a16="http://schemas.microsoft.com/office/drawing/2014/main" id="{E2CE62DA-8483-43DD-A249-283893C49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1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233">
              <a:extLst>
                <a:ext uri="{FF2B5EF4-FFF2-40B4-BE49-F238E27FC236}">
                  <a16:creationId xmlns:a16="http://schemas.microsoft.com/office/drawing/2014/main" id="{5770017C-8ACD-4ABB-8140-673A62AED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1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Line 234">
              <a:extLst>
                <a:ext uri="{FF2B5EF4-FFF2-40B4-BE49-F238E27FC236}">
                  <a16:creationId xmlns:a16="http://schemas.microsoft.com/office/drawing/2014/main" id="{6EFFE99D-69EF-4A40-9E3F-F0A6F60CC0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9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Rectangle 235">
              <a:extLst>
                <a:ext uri="{FF2B5EF4-FFF2-40B4-BE49-F238E27FC236}">
                  <a16:creationId xmlns:a16="http://schemas.microsoft.com/office/drawing/2014/main" id="{97B9152C-F80E-4E2E-AEE1-3352F7FC2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Line 236">
              <a:extLst>
                <a:ext uri="{FF2B5EF4-FFF2-40B4-BE49-F238E27FC236}">
                  <a16:creationId xmlns:a16="http://schemas.microsoft.com/office/drawing/2014/main" id="{6BBAEE3D-033D-4AF1-9123-AA6AAE886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7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Rectangle 237">
              <a:extLst>
                <a:ext uri="{FF2B5EF4-FFF2-40B4-BE49-F238E27FC236}">
                  <a16:creationId xmlns:a16="http://schemas.microsoft.com/office/drawing/2014/main" id="{9546AD33-FC21-4319-AE85-54646F3C5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7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Line 238">
              <a:extLst>
                <a:ext uri="{FF2B5EF4-FFF2-40B4-BE49-F238E27FC236}">
                  <a16:creationId xmlns:a16="http://schemas.microsoft.com/office/drawing/2014/main" id="{BFD30E26-1148-460D-84F0-C2E195027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5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Rectangle 239">
              <a:extLst>
                <a:ext uri="{FF2B5EF4-FFF2-40B4-BE49-F238E27FC236}">
                  <a16:creationId xmlns:a16="http://schemas.microsoft.com/office/drawing/2014/main" id="{FB0E66D9-627C-4FEA-B64C-D17A3B2ED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Line 240">
              <a:extLst>
                <a:ext uri="{FF2B5EF4-FFF2-40B4-BE49-F238E27FC236}">
                  <a16:creationId xmlns:a16="http://schemas.microsoft.com/office/drawing/2014/main" id="{4D3E9DBE-8DDD-42C8-B676-E00C30FA57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3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241">
              <a:extLst>
                <a:ext uri="{FF2B5EF4-FFF2-40B4-BE49-F238E27FC236}">
                  <a16:creationId xmlns:a16="http://schemas.microsoft.com/office/drawing/2014/main" id="{B6559911-C7FC-42BE-9C3E-AB65484E8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Line 242">
              <a:extLst>
                <a:ext uri="{FF2B5EF4-FFF2-40B4-BE49-F238E27FC236}">
                  <a16:creationId xmlns:a16="http://schemas.microsoft.com/office/drawing/2014/main" id="{DBF7C054-0367-46A7-8EE1-73BA1139C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1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243">
              <a:extLst>
                <a:ext uri="{FF2B5EF4-FFF2-40B4-BE49-F238E27FC236}">
                  <a16:creationId xmlns:a16="http://schemas.microsoft.com/office/drawing/2014/main" id="{A68A4BD8-36C3-436B-AFC0-677C6443B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" y="2865"/>
              <a:ext cx="3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Line 244">
              <a:extLst>
                <a:ext uri="{FF2B5EF4-FFF2-40B4-BE49-F238E27FC236}">
                  <a16:creationId xmlns:a16="http://schemas.microsoft.com/office/drawing/2014/main" id="{D64648C7-9661-4C4A-8537-08A41EE82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0" y="3055"/>
              <a:ext cx="420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Rectangle 245">
              <a:extLst>
                <a:ext uri="{FF2B5EF4-FFF2-40B4-BE49-F238E27FC236}">
                  <a16:creationId xmlns:a16="http://schemas.microsoft.com/office/drawing/2014/main" id="{91F4FD44-1161-4B3E-AB6D-91D33893A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" y="3055"/>
              <a:ext cx="4202" cy="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Line 246">
              <a:extLst>
                <a:ext uri="{FF2B5EF4-FFF2-40B4-BE49-F238E27FC236}">
                  <a16:creationId xmlns:a16="http://schemas.microsoft.com/office/drawing/2014/main" id="{9C98C401-3F0D-4049-B027-468BC55E0E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80" y="2865"/>
              <a:ext cx="0" cy="19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Rectangle 247">
              <a:extLst>
                <a:ext uri="{FF2B5EF4-FFF2-40B4-BE49-F238E27FC236}">
                  <a16:creationId xmlns:a16="http://schemas.microsoft.com/office/drawing/2014/main" id="{0D9A284B-A597-40C9-A86D-A1990E036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0" y="2865"/>
              <a:ext cx="2" cy="1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F745459-E94F-4AD3-9A55-AFAF3E9F08B4}"/>
              </a:ext>
            </a:extLst>
          </p:cNvPr>
          <p:cNvSpPr/>
          <p:nvPr/>
        </p:nvSpPr>
        <p:spPr>
          <a:xfrm>
            <a:off x="3147881" y="3078388"/>
            <a:ext cx="847572" cy="296069"/>
          </a:xfrm>
          <a:prstGeom prst="rect">
            <a:avLst/>
          </a:prstGeom>
          <a:noFill/>
          <a:ln w="190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51DA00EA-1413-4E2D-9B79-BC5AA651A872}"/>
              </a:ext>
            </a:extLst>
          </p:cNvPr>
          <p:cNvSpPr/>
          <p:nvPr/>
        </p:nvSpPr>
        <p:spPr>
          <a:xfrm>
            <a:off x="3154186" y="3488707"/>
            <a:ext cx="841267" cy="296069"/>
          </a:xfrm>
          <a:prstGeom prst="rect">
            <a:avLst/>
          </a:prstGeom>
          <a:noFill/>
          <a:ln w="19050">
            <a:solidFill>
              <a:srgbClr val="2F21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2B0EA45C-A834-410C-A1E7-FF591F9683C1}"/>
              </a:ext>
            </a:extLst>
          </p:cNvPr>
          <p:cNvSpPr/>
          <p:nvPr/>
        </p:nvSpPr>
        <p:spPr>
          <a:xfrm>
            <a:off x="2977314" y="4686541"/>
            <a:ext cx="570173" cy="16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9" name="Picture 26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547061F-B9F5-4860-978C-56B036BD1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73" y="3848028"/>
            <a:ext cx="2501409" cy="3001690"/>
          </a:xfrm>
          <a:prstGeom prst="rect">
            <a:avLst/>
          </a:prstGeom>
        </p:spPr>
      </p:pic>
      <p:pic>
        <p:nvPicPr>
          <p:cNvPr id="271" name="Picture 270" descr="Chart, box and whisker chart&#10;&#10;Description automatically generated">
            <a:extLst>
              <a:ext uri="{FF2B5EF4-FFF2-40B4-BE49-F238E27FC236}">
                <a16:creationId xmlns:a16="http://schemas.microsoft.com/office/drawing/2014/main" id="{C9F6DA38-3BC6-45A2-9DB7-AAEDF4962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546" y="3860713"/>
            <a:ext cx="2501409" cy="3001690"/>
          </a:xfrm>
          <a:prstGeom prst="rect">
            <a:avLst/>
          </a:prstGeom>
        </p:spPr>
      </p:pic>
      <p:pic>
        <p:nvPicPr>
          <p:cNvPr id="273" name="Picture 272" descr="Chart&#10;&#10;Description automatically generated">
            <a:extLst>
              <a:ext uri="{FF2B5EF4-FFF2-40B4-BE49-F238E27FC236}">
                <a16:creationId xmlns:a16="http://schemas.microsoft.com/office/drawing/2014/main" id="{34D49409-2682-4ABA-B04A-D432044F4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09" y="3849635"/>
            <a:ext cx="2501409" cy="3001690"/>
          </a:xfrm>
          <a:prstGeom prst="rect">
            <a:avLst/>
          </a:prstGeom>
        </p:spPr>
      </p:pic>
      <p:sp>
        <p:nvSpPr>
          <p:cNvPr id="274" name="Rectangle 273">
            <a:extLst>
              <a:ext uri="{FF2B5EF4-FFF2-40B4-BE49-F238E27FC236}">
                <a16:creationId xmlns:a16="http://schemas.microsoft.com/office/drawing/2014/main" id="{5DA885C3-13BB-49CD-BA95-BB327A72D163}"/>
              </a:ext>
            </a:extLst>
          </p:cNvPr>
          <p:cNvSpPr/>
          <p:nvPr/>
        </p:nvSpPr>
        <p:spPr>
          <a:xfrm>
            <a:off x="10328563" y="4546527"/>
            <a:ext cx="19605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SNP density is not high enough  to fine map this region.</a:t>
            </a:r>
          </a:p>
        </p:txBody>
      </p: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0BB90CFE-9E2E-426C-B7A9-D92D586C4546}"/>
              </a:ext>
            </a:extLst>
          </p:cNvPr>
          <p:cNvCxnSpPr>
            <a:cxnSpLocks/>
          </p:cNvCxnSpPr>
          <p:nvPr/>
        </p:nvCxnSpPr>
        <p:spPr>
          <a:xfrm>
            <a:off x="4345739" y="1285799"/>
            <a:ext cx="146927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4DBF31DB-B1DC-4C20-A3CC-5A6AAA142767}"/>
              </a:ext>
            </a:extLst>
          </p:cNvPr>
          <p:cNvSpPr txBox="1"/>
          <p:nvPr/>
        </p:nvSpPr>
        <p:spPr>
          <a:xfrm>
            <a:off x="4519169" y="996463"/>
            <a:ext cx="103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&lt; 1 kb</a:t>
            </a:r>
            <a:endParaRPr lang="fr-FR" sz="1600" dirty="0"/>
          </a:p>
        </p:txBody>
      </p: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7BC2D4BB-0E88-493E-AF0C-9696C49A2B26}"/>
              </a:ext>
            </a:extLst>
          </p:cNvPr>
          <p:cNvCxnSpPr>
            <a:cxnSpLocks/>
          </p:cNvCxnSpPr>
          <p:nvPr/>
        </p:nvCxnSpPr>
        <p:spPr>
          <a:xfrm>
            <a:off x="4253126" y="1081088"/>
            <a:ext cx="0" cy="8554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0062E5D9-C1EA-44BC-8EBE-926A52D18DFA}"/>
              </a:ext>
            </a:extLst>
          </p:cNvPr>
          <p:cNvCxnSpPr>
            <a:cxnSpLocks/>
          </p:cNvCxnSpPr>
          <p:nvPr/>
        </p:nvCxnSpPr>
        <p:spPr>
          <a:xfrm flipH="1">
            <a:off x="4250341" y="897072"/>
            <a:ext cx="170442" cy="19004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E1C1F37A-9025-417E-8D2C-DC6B2F9F7099}"/>
              </a:ext>
            </a:extLst>
          </p:cNvPr>
          <p:cNvSpPr txBox="1"/>
          <p:nvPr/>
        </p:nvSpPr>
        <p:spPr>
          <a:xfrm>
            <a:off x="4189729" y="679376"/>
            <a:ext cx="103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42 kb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6B81B627-710D-43B0-9508-AF3781A65B62}"/>
              </a:ext>
            </a:extLst>
          </p:cNvPr>
          <p:cNvCxnSpPr>
            <a:cxnSpLocks/>
          </p:cNvCxnSpPr>
          <p:nvPr/>
        </p:nvCxnSpPr>
        <p:spPr>
          <a:xfrm flipV="1">
            <a:off x="6227009" y="1277865"/>
            <a:ext cx="1753569" cy="42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5C5D75E5-8F51-4B66-A157-65833165F50A}"/>
              </a:ext>
            </a:extLst>
          </p:cNvPr>
          <p:cNvSpPr txBox="1"/>
          <p:nvPr/>
        </p:nvSpPr>
        <p:spPr>
          <a:xfrm>
            <a:off x="6537599" y="992798"/>
            <a:ext cx="103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&lt; 2 kb</a:t>
            </a:r>
            <a:endParaRPr lang="fr-FR" sz="1600" dirty="0"/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0126AF6D-30F1-4D5C-8AF3-DCD249791EAD}"/>
              </a:ext>
            </a:extLst>
          </p:cNvPr>
          <p:cNvCxnSpPr>
            <a:cxnSpLocks/>
          </p:cNvCxnSpPr>
          <p:nvPr/>
        </p:nvCxnSpPr>
        <p:spPr>
          <a:xfrm>
            <a:off x="5891443" y="1081088"/>
            <a:ext cx="0" cy="8554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3D11B2A5-3F69-41B3-8BF5-1751C61B47D0}"/>
              </a:ext>
            </a:extLst>
          </p:cNvPr>
          <p:cNvCxnSpPr>
            <a:cxnSpLocks/>
          </p:cNvCxnSpPr>
          <p:nvPr/>
        </p:nvCxnSpPr>
        <p:spPr>
          <a:xfrm flipH="1" flipV="1">
            <a:off x="5726716" y="897072"/>
            <a:ext cx="170442" cy="19004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0CEF0218-4A28-44C0-BD61-A429A83FCDAF}"/>
              </a:ext>
            </a:extLst>
          </p:cNvPr>
          <p:cNvSpPr txBox="1"/>
          <p:nvPr/>
        </p:nvSpPr>
        <p:spPr>
          <a:xfrm>
            <a:off x="4937435" y="679376"/>
            <a:ext cx="103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16 kb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E7888A9-3F35-468A-A9E5-4F000CD017C8}"/>
              </a:ext>
            </a:extLst>
          </p:cNvPr>
          <p:cNvCxnSpPr>
            <a:cxnSpLocks/>
          </p:cNvCxnSpPr>
          <p:nvPr/>
        </p:nvCxnSpPr>
        <p:spPr>
          <a:xfrm>
            <a:off x="6139115" y="1080596"/>
            <a:ext cx="0" cy="8554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833EC9CF-BED8-4316-91E3-5BDDA3B68370}"/>
              </a:ext>
            </a:extLst>
          </p:cNvPr>
          <p:cNvCxnSpPr>
            <a:cxnSpLocks/>
          </p:cNvCxnSpPr>
          <p:nvPr/>
        </p:nvCxnSpPr>
        <p:spPr>
          <a:xfrm flipH="1">
            <a:off x="6136330" y="896580"/>
            <a:ext cx="170442" cy="19004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B71ECA7B-66D5-4FC1-8851-D43F305B35CF}"/>
              </a:ext>
            </a:extLst>
          </p:cNvPr>
          <p:cNvSpPr txBox="1"/>
          <p:nvPr/>
        </p:nvSpPr>
        <p:spPr>
          <a:xfrm>
            <a:off x="6056629" y="678884"/>
            <a:ext cx="103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34 kb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4E3AFD19-A0AC-434C-82AC-AA57FD1688D5}"/>
              </a:ext>
            </a:extLst>
          </p:cNvPr>
          <p:cNvCxnSpPr>
            <a:cxnSpLocks/>
          </p:cNvCxnSpPr>
          <p:nvPr/>
        </p:nvCxnSpPr>
        <p:spPr>
          <a:xfrm>
            <a:off x="8027812" y="1080035"/>
            <a:ext cx="0" cy="8554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40ED7B16-E762-48F7-AE83-FFF26F81D2F7}"/>
              </a:ext>
            </a:extLst>
          </p:cNvPr>
          <p:cNvCxnSpPr>
            <a:cxnSpLocks/>
          </p:cNvCxnSpPr>
          <p:nvPr/>
        </p:nvCxnSpPr>
        <p:spPr>
          <a:xfrm flipH="1">
            <a:off x="8025027" y="896019"/>
            <a:ext cx="170442" cy="19004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3E958C20-47C4-44AC-AC61-08DE2DC4C1B2}"/>
              </a:ext>
            </a:extLst>
          </p:cNvPr>
          <p:cNvSpPr txBox="1"/>
          <p:nvPr/>
        </p:nvSpPr>
        <p:spPr>
          <a:xfrm>
            <a:off x="7945326" y="678323"/>
            <a:ext cx="103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16 kb</a:t>
            </a:r>
            <a:endParaRPr lang="fr-FR" sz="1600" dirty="0">
              <a:solidFill>
                <a:srgbClr val="FF0000"/>
              </a:solidFill>
            </a:endParaRPr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EE71E02C-4DAD-4192-9803-6EA05C902D0A}"/>
              </a:ext>
            </a:extLst>
          </p:cNvPr>
          <p:cNvCxnSpPr>
            <a:cxnSpLocks/>
          </p:cNvCxnSpPr>
          <p:nvPr/>
        </p:nvCxnSpPr>
        <p:spPr>
          <a:xfrm>
            <a:off x="8065337" y="1277371"/>
            <a:ext cx="22976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>
            <a:extLst>
              <a:ext uri="{FF2B5EF4-FFF2-40B4-BE49-F238E27FC236}">
                <a16:creationId xmlns:a16="http://schemas.microsoft.com/office/drawing/2014/main" id="{9782F729-316E-4859-9292-94D240DD8851}"/>
              </a:ext>
            </a:extLst>
          </p:cNvPr>
          <p:cNvSpPr txBox="1"/>
          <p:nvPr/>
        </p:nvSpPr>
        <p:spPr>
          <a:xfrm>
            <a:off x="8685492" y="988035"/>
            <a:ext cx="103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&lt; 5 kb</a:t>
            </a:r>
            <a:endParaRPr lang="fr-FR" sz="1600" dirty="0"/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1CADB5F4-2037-416C-90DE-84EF2DD2F403}"/>
              </a:ext>
            </a:extLst>
          </p:cNvPr>
          <p:cNvCxnSpPr>
            <a:cxnSpLocks/>
          </p:cNvCxnSpPr>
          <p:nvPr/>
        </p:nvCxnSpPr>
        <p:spPr>
          <a:xfrm>
            <a:off x="10428112" y="1080035"/>
            <a:ext cx="0" cy="8554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319A6220-F2C4-40C7-AC59-DAA0AC54F227}"/>
              </a:ext>
            </a:extLst>
          </p:cNvPr>
          <p:cNvCxnSpPr>
            <a:cxnSpLocks/>
          </p:cNvCxnSpPr>
          <p:nvPr/>
        </p:nvCxnSpPr>
        <p:spPr>
          <a:xfrm flipH="1">
            <a:off x="10425327" y="896019"/>
            <a:ext cx="170442" cy="19004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>
            <a:extLst>
              <a:ext uri="{FF2B5EF4-FFF2-40B4-BE49-F238E27FC236}">
                <a16:creationId xmlns:a16="http://schemas.microsoft.com/office/drawing/2014/main" id="{0A6FE7D6-3F9C-4AFA-BEDE-3C0E3363E068}"/>
              </a:ext>
            </a:extLst>
          </p:cNvPr>
          <p:cNvSpPr txBox="1"/>
          <p:nvPr/>
        </p:nvSpPr>
        <p:spPr>
          <a:xfrm>
            <a:off x="10299906" y="678323"/>
            <a:ext cx="103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8 kb</a:t>
            </a:r>
            <a:endParaRPr lang="fr-F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99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0A59D-232F-4E18-BF8F-0A67633A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29" y="744270"/>
            <a:ext cx="9219726" cy="5667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20EB59-4D54-404B-844D-2AF52EBC1287}"/>
              </a:ext>
            </a:extLst>
          </p:cNvPr>
          <p:cNvSpPr txBox="1"/>
          <p:nvPr/>
        </p:nvSpPr>
        <p:spPr>
          <a:xfrm>
            <a:off x="5708176" y="3434154"/>
            <a:ext cx="96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OsAAO1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D042D2-BFF0-494A-A135-8AAFCC9D5377}"/>
              </a:ext>
            </a:extLst>
          </p:cNvPr>
          <p:cNvSpPr txBox="1"/>
          <p:nvPr/>
        </p:nvSpPr>
        <p:spPr>
          <a:xfrm>
            <a:off x="10170567" y="3136280"/>
            <a:ext cx="96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OsAAO2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E64586-9A16-4F8F-B17A-3A435BB9149B}"/>
              </a:ext>
            </a:extLst>
          </p:cNvPr>
          <p:cNvSpPr/>
          <p:nvPr/>
        </p:nvSpPr>
        <p:spPr>
          <a:xfrm>
            <a:off x="186578" y="159495"/>
            <a:ext cx="11757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Chromosomal region (120 kb)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291C88-32CD-4C6A-B051-1B1931339409}"/>
              </a:ext>
            </a:extLst>
          </p:cNvPr>
          <p:cNvSpPr/>
          <p:nvPr/>
        </p:nvSpPr>
        <p:spPr>
          <a:xfrm>
            <a:off x="4659568" y="3478519"/>
            <a:ext cx="2872863" cy="380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4942C6-9928-4A22-98DE-FAA07756E866}"/>
              </a:ext>
            </a:extLst>
          </p:cNvPr>
          <p:cNvSpPr/>
          <p:nvPr/>
        </p:nvSpPr>
        <p:spPr>
          <a:xfrm>
            <a:off x="8880310" y="3176778"/>
            <a:ext cx="2215575" cy="380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B3F5E4-07BE-4088-BFE9-853982A41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37" r="11812" b="12597"/>
          <a:stretch/>
        </p:blipFill>
        <p:spPr>
          <a:xfrm>
            <a:off x="454089" y="2453639"/>
            <a:ext cx="11231986" cy="3826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20EB59-4D54-404B-844D-2AF52EBC1287}"/>
              </a:ext>
            </a:extLst>
          </p:cNvPr>
          <p:cNvSpPr txBox="1"/>
          <p:nvPr/>
        </p:nvSpPr>
        <p:spPr>
          <a:xfrm>
            <a:off x="4375509" y="3988111"/>
            <a:ext cx="96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OsAAO1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D042D2-BFF0-494A-A135-8AAFCC9D5377}"/>
              </a:ext>
            </a:extLst>
          </p:cNvPr>
          <p:cNvSpPr txBox="1"/>
          <p:nvPr/>
        </p:nvSpPr>
        <p:spPr>
          <a:xfrm>
            <a:off x="9509087" y="3991907"/>
            <a:ext cx="967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OsAAO2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E64586-9A16-4F8F-B17A-3A435BB9149B}"/>
              </a:ext>
            </a:extLst>
          </p:cNvPr>
          <p:cNvSpPr/>
          <p:nvPr/>
        </p:nvSpPr>
        <p:spPr>
          <a:xfrm>
            <a:off x="186578" y="159495"/>
            <a:ext cx="117577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Chromosomal region (80 kb)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291C88-32CD-4C6A-B051-1B1931339409}"/>
              </a:ext>
            </a:extLst>
          </p:cNvPr>
          <p:cNvSpPr/>
          <p:nvPr/>
        </p:nvSpPr>
        <p:spPr>
          <a:xfrm>
            <a:off x="3527936" y="4032476"/>
            <a:ext cx="2872863" cy="380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4942C6-9928-4A22-98DE-FAA07756E866}"/>
              </a:ext>
            </a:extLst>
          </p:cNvPr>
          <p:cNvSpPr/>
          <p:nvPr/>
        </p:nvSpPr>
        <p:spPr>
          <a:xfrm>
            <a:off x="9522336" y="4032405"/>
            <a:ext cx="2215575" cy="3809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65F82A-E290-47EE-9F1C-43BD3A677E73}"/>
              </a:ext>
            </a:extLst>
          </p:cNvPr>
          <p:cNvCxnSpPr>
            <a:cxnSpLocks/>
          </p:cNvCxnSpPr>
          <p:nvPr/>
        </p:nvCxnSpPr>
        <p:spPr>
          <a:xfrm>
            <a:off x="2887698" y="1878022"/>
            <a:ext cx="0" cy="855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1D6F97-BB26-4196-91A2-BBA6DD40A455}"/>
              </a:ext>
            </a:extLst>
          </p:cNvPr>
          <p:cNvCxnSpPr>
            <a:cxnSpLocks/>
          </p:cNvCxnSpPr>
          <p:nvPr/>
        </p:nvCxnSpPr>
        <p:spPr>
          <a:xfrm flipH="1">
            <a:off x="2884913" y="1694006"/>
            <a:ext cx="170442" cy="1900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2BD1C9-20C4-466C-9316-036504333323}"/>
              </a:ext>
            </a:extLst>
          </p:cNvPr>
          <p:cNvSpPr txBox="1"/>
          <p:nvPr/>
        </p:nvSpPr>
        <p:spPr>
          <a:xfrm>
            <a:off x="2992863" y="1450474"/>
            <a:ext cx="73965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DHAR</a:t>
            </a:r>
            <a:endParaRPr lang="fr-FR" sz="1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FE2B92-5C2E-4804-8227-A89657581FCF}"/>
              </a:ext>
            </a:extLst>
          </p:cNvPr>
          <p:cNvCxnSpPr>
            <a:cxnSpLocks/>
          </p:cNvCxnSpPr>
          <p:nvPr/>
        </p:nvCxnSpPr>
        <p:spPr>
          <a:xfrm>
            <a:off x="4552676" y="1878022"/>
            <a:ext cx="0" cy="855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0BC5C-4CEB-40E9-A785-025B4579B698}"/>
              </a:ext>
            </a:extLst>
          </p:cNvPr>
          <p:cNvCxnSpPr>
            <a:cxnSpLocks/>
          </p:cNvCxnSpPr>
          <p:nvPr/>
        </p:nvCxnSpPr>
        <p:spPr>
          <a:xfrm flipH="1">
            <a:off x="4549891" y="1694006"/>
            <a:ext cx="170442" cy="1900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18572B-6747-413F-B786-858FE17FFF3C}"/>
              </a:ext>
            </a:extLst>
          </p:cNvPr>
          <p:cNvSpPr txBox="1"/>
          <p:nvPr/>
        </p:nvSpPr>
        <p:spPr>
          <a:xfrm>
            <a:off x="4632441" y="1450474"/>
            <a:ext cx="73965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TAC</a:t>
            </a:r>
            <a:endParaRPr lang="fr-FR" sz="16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A2AD11-A31C-47F1-8172-1ACC78C7DA5F}"/>
              </a:ext>
            </a:extLst>
          </p:cNvPr>
          <p:cNvCxnSpPr>
            <a:cxnSpLocks/>
          </p:cNvCxnSpPr>
          <p:nvPr/>
        </p:nvCxnSpPr>
        <p:spPr>
          <a:xfrm>
            <a:off x="8129336" y="1878022"/>
            <a:ext cx="0" cy="855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1951840-B3A9-42E9-869A-E98AEF7E2192}"/>
              </a:ext>
            </a:extLst>
          </p:cNvPr>
          <p:cNvCxnSpPr>
            <a:cxnSpLocks/>
          </p:cNvCxnSpPr>
          <p:nvPr/>
        </p:nvCxnSpPr>
        <p:spPr>
          <a:xfrm flipH="1">
            <a:off x="8126551" y="1694006"/>
            <a:ext cx="170442" cy="1900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955A35-829A-48DF-8B41-EB2BB60EB790}"/>
              </a:ext>
            </a:extLst>
          </p:cNvPr>
          <p:cNvSpPr txBox="1"/>
          <p:nvPr/>
        </p:nvSpPr>
        <p:spPr>
          <a:xfrm>
            <a:off x="8209101" y="1450474"/>
            <a:ext cx="92537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MDHAR</a:t>
            </a:r>
            <a:endParaRPr lang="fr-FR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714997-707D-42F3-969A-D4C62B1BDBC6}"/>
              </a:ext>
            </a:extLst>
          </p:cNvPr>
          <p:cNvCxnSpPr>
            <a:cxnSpLocks/>
          </p:cNvCxnSpPr>
          <p:nvPr/>
        </p:nvCxnSpPr>
        <p:spPr>
          <a:xfrm>
            <a:off x="10327927" y="1891751"/>
            <a:ext cx="0" cy="855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1A7436-5FC2-4401-A67F-40ED1799B381}"/>
              </a:ext>
            </a:extLst>
          </p:cNvPr>
          <p:cNvCxnSpPr>
            <a:cxnSpLocks/>
          </p:cNvCxnSpPr>
          <p:nvPr/>
        </p:nvCxnSpPr>
        <p:spPr>
          <a:xfrm flipH="1">
            <a:off x="10325142" y="1707735"/>
            <a:ext cx="170442" cy="1900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792B31-7811-4662-8BAD-7BC72EBDB45E}"/>
              </a:ext>
            </a:extLst>
          </p:cNvPr>
          <p:cNvSpPr txBox="1"/>
          <p:nvPr/>
        </p:nvSpPr>
        <p:spPr>
          <a:xfrm>
            <a:off x="10407692" y="1464203"/>
            <a:ext cx="92537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MDHAR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1363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3700</TotalTime>
  <Words>820</Words>
  <Application>Microsoft Office PowerPoint</Application>
  <PresentationFormat>Widescreen</PresentationFormat>
  <Paragraphs>220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Melandri</dc:creator>
  <cp:lastModifiedBy>Giovanni Melandri</cp:lastModifiedBy>
  <cp:revision>23</cp:revision>
  <dcterms:created xsi:type="dcterms:W3CDTF">2022-03-29T06:50:47Z</dcterms:created>
  <dcterms:modified xsi:type="dcterms:W3CDTF">2022-10-14T10:37:51Z</dcterms:modified>
</cp:coreProperties>
</file>